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3"/>
  </p:notesMasterIdLst>
  <p:handoutMasterIdLst>
    <p:handoutMasterId r:id="rId14"/>
  </p:handoutMasterIdLst>
  <p:sldIdLst>
    <p:sldId id="574" r:id="rId2"/>
    <p:sldId id="606" r:id="rId3"/>
    <p:sldId id="607" r:id="rId4"/>
    <p:sldId id="590" r:id="rId5"/>
    <p:sldId id="596" r:id="rId6"/>
    <p:sldId id="573" r:id="rId7"/>
    <p:sldId id="609" r:id="rId8"/>
    <p:sldId id="610" r:id="rId9"/>
    <p:sldId id="611" r:id="rId10"/>
    <p:sldId id="592" r:id="rId11"/>
    <p:sldId id="570" r:id="rId12"/>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 Purpose" id="{705054ED-DB56-FA4C-BB16-D35BDEFFF4C1}">
          <p14:sldIdLst>
            <p14:sldId id="574"/>
            <p14:sldId id="606"/>
            <p14:sldId id="607"/>
            <p14:sldId id="590"/>
            <p14:sldId id="596"/>
            <p14:sldId id="573"/>
            <p14:sldId id="609"/>
            <p14:sldId id="610"/>
            <p14:sldId id="611"/>
            <p14:sldId id="592"/>
            <p14:sldId id="5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3C4F8"/>
    <a:srgbClr val="562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7"/>
    <p:restoredTop sz="87321"/>
  </p:normalViewPr>
  <p:slideViewPr>
    <p:cSldViewPr snapToGrid="0" snapToObjects="1">
      <p:cViewPr varScale="1">
        <p:scale>
          <a:sx n="96" d="100"/>
          <a:sy n="96" d="100"/>
        </p:scale>
        <p:origin x="1320" y="96"/>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07" d="100"/>
        <a:sy n="107" d="100"/>
      </p:scale>
      <p:origin x="0" y="0"/>
    </p:cViewPr>
  </p:sorterViewPr>
  <p:notesViewPr>
    <p:cSldViewPr snapToGrid="0" snapToObjects="1" showGuides="1">
      <p:cViewPr varScale="1">
        <p:scale>
          <a:sx n="86" d="100"/>
          <a:sy n="86" d="100"/>
        </p:scale>
        <p:origin x="39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dirty="0"/>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dirty="0"/>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1</a:t>
            </a:fld>
            <a:endParaRPr lang="en-US" dirty="0"/>
          </a:p>
        </p:txBody>
      </p:sp>
    </p:spTree>
    <p:extLst>
      <p:ext uri="{BB962C8B-B14F-4D97-AF65-F5344CB8AC3E}">
        <p14:creationId xmlns:p14="http://schemas.microsoft.com/office/powerpoint/2010/main" val="331849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10</a:t>
            </a:fld>
            <a:endParaRPr lang="en-US" dirty="0"/>
          </a:p>
        </p:txBody>
      </p:sp>
    </p:spTree>
    <p:extLst>
      <p:ext uri="{BB962C8B-B14F-4D97-AF65-F5344CB8AC3E}">
        <p14:creationId xmlns:p14="http://schemas.microsoft.com/office/powerpoint/2010/main" val="319671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11</a:t>
            </a:fld>
            <a:endParaRPr lang="en-US" dirty="0"/>
          </a:p>
        </p:txBody>
      </p:sp>
    </p:spTree>
    <p:extLst>
      <p:ext uri="{BB962C8B-B14F-4D97-AF65-F5344CB8AC3E}">
        <p14:creationId xmlns:p14="http://schemas.microsoft.com/office/powerpoint/2010/main" val="11723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dirty="0"/>
          </a:p>
        </p:txBody>
      </p:sp>
    </p:spTree>
    <p:extLst>
      <p:ext uri="{BB962C8B-B14F-4D97-AF65-F5344CB8AC3E}">
        <p14:creationId xmlns:p14="http://schemas.microsoft.com/office/powerpoint/2010/main" val="41150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dirty="0"/>
          </a:p>
        </p:txBody>
      </p:sp>
    </p:spTree>
    <p:extLst>
      <p:ext uri="{BB962C8B-B14F-4D97-AF65-F5344CB8AC3E}">
        <p14:creationId xmlns:p14="http://schemas.microsoft.com/office/powerpoint/2010/main" val="320540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4</a:t>
            </a:fld>
            <a:endParaRPr lang="en-US" dirty="0"/>
          </a:p>
        </p:txBody>
      </p:sp>
    </p:spTree>
    <p:extLst>
      <p:ext uri="{BB962C8B-B14F-4D97-AF65-F5344CB8AC3E}">
        <p14:creationId xmlns:p14="http://schemas.microsoft.com/office/powerpoint/2010/main" val="246405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dirty="0"/>
          </a:p>
        </p:txBody>
      </p:sp>
    </p:spTree>
    <p:extLst>
      <p:ext uri="{BB962C8B-B14F-4D97-AF65-F5344CB8AC3E}">
        <p14:creationId xmlns:p14="http://schemas.microsoft.com/office/powerpoint/2010/main" val="334580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dirty="0"/>
          </a:p>
        </p:txBody>
      </p:sp>
    </p:spTree>
    <p:extLst>
      <p:ext uri="{BB962C8B-B14F-4D97-AF65-F5344CB8AC3E}">
        <p14:creationId xmlns:p14="http://schemas.microsoft.com/office/powerpoint/2010/main" val="157861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7</a:t>
            </a:fld>
            <a:endParaRPr lang="en-US" dirty="0"/>
          </a:p>
        </p:txBody>
      </p:sp>
    </p:spTree>
    <p:extLst>
      <p:ext uri="{BB962C8B-B14F-4D97-AF65-F5344CB8AC3E}">
        <p14:creationId xmlns:p14="http://schemas.microsoft.com/office/powerpoint/2010/main" val="170795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8</a:t>
            </a:fld>
            <a:endParaRPr lang="en-US" dirty="0"/>
          </a:p>
        </p:txBody>
      </p:sp>
    </p:spTree>
    <p:extLst>
      <p:ext uri="{BB962C8B-B14F-4D97-AF65-F5344CB8AC3E}">
        <p14:creationId xmlns:p14="http://schemas.microsoft.com/office/powerpoint/2010/main" val="397068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5"/>
          </p:nvPr>
        </p:nvSpPr>
        <p:spPr/>
        <p:txBody>
          <a:bodyPr/>
          <a:lstStyle/>
          <a:p>
            <a:fld id="{8C896355-3DDC-9949-861F-AD0908BFCC23}" type="slidenum">
              <a:rPr lang="en-US" smtClean="0"/>
              <a:t>9</a:t>
            </a:fld>
            <a:endParaRPr lang="en-US" dirty="0"/>
          </a:p>
        </p:txBody>
      </p:sp>
    </p:spTree>
    <p:extLst>
      <p:ext uri="{BB962C8B-B14F-4D97-AF65-F5344CB8AC3E}">
        <p14:creationId xmlns:p14="http://schemas.microsoft.com/office/powerpoint/2010/main" val="140909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21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8" name="Picture Placeholder 4"/>
          <p:cNvSpPr>
            <a:spLocks noGrp="1"/>
          </p:cNvSpPr>
          <p:nvPr>
            <p:ph type="pic" sz="quarter" idx="12" hasCustomPrompt="1"/>
          </p:nvPr>
        </p:nvSpPr>
        <p:spPr>
          <a:xfrm>
            <a:off x="4653153" y="465523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5"/>
            <a:ext cx="8477747" cy="745212"/>
          </a:xfrm>
        </p:spPr>
        <p:txBody>
          <a:bodyPr/>
          <a:lstStyle>
            <a:lvl1pPr algn="ctr">
              <a:defRPr sz="3600"/>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866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9664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730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0"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3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8325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60960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94139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886775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46860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6312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7180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0666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89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13" name="Picture Placeholder 4"/>
          <p:cNvSpPr>
            <a:spLocks noGrp="1"/>
          </p:cNvSpPr>
          <p:nvPr>
            <p:ph type="pic" sz="quarter" idx="13" hasCustomPrompt="1"/>
          </p:nvPr>
        </p:nvSpPr>
        <p:spPr>
          <a:xfrm>
            <a:off x="4322839"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15" hasCustomPrompt="1"/>
          </p:nvPr>
        </p:nvSpPr>
        <p:spPr>
          <a:xfrm>
            <a:off x="9234715"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Picture Placeholder 4"/>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0329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108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4764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247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670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4361543"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Rectangle 5"/>
          <p:cNvSpPr/>
          <p:nvPr userDrawn="1"/>
        </p:nvSpPr>
        <p:spPr>
          <a:xfrm>
            <a:off x="4361543" y="-1"/>
            <a:ext cx="2227943" cy="6865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4"/>
          <p:cNvSpPr>
            <a:spLocks noGrp="1"/>
          </p:cNvSpPr>
          <p:nvPr>
            <p:ph type="title" hasCustomPrompt="1"/>
          </p:nvPr>
        </p:nvSpPr>
        <p:spPr>
          <a:xfrm>
            <a:off x="73914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3831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1239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71281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767466"/>
            <a:ext cx="4229100" cy="1857123"/>
          </a:xfrm>
        </p:spPr>
        <p:txBody>
          <a:bodyPr/>
          <a:lstStyle/>
          <a:p>
            <a:r>
              <a:rPr lang="en-US" dirty="0"/>
              <a:t>CLICK TO EDIT MASTER TITLE STYLE</a:t>
            </a:r>
          </a:p>
        </p:txBody>
      </p:sp>
      <p:sp>
        <p:nvSpPr>
          <p:cNvPr id="8" name="Picture Placeholder 4"/>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3281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354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517240"/>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1">
                    <a:alpha val="70000"/>
                  </a:schemeClr>
                </a:solidFill>
              </a:rPr>
              <a:pPr/>
              <a:t>‹#›</a:t>
            </a:fld>
            <a:endParaRPr lang="en-US" dirty="0">
              <a:solidFill>
                <a:schemeClr val="bg1">
                  <a:alpha val="70000"/>
                </a:schemeClr>
              </a:solidFill>
            </a:endParaRPr>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Montserrat Medium" charset="0"/>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8" r:id="rId1"/>
    <p:sldLayoutId id="2147484018" r:id="rId2"/>
    <p:sldLayoutId id="2147484009" r:id="rId3"/>
    <p:sldLayoutId id="2147484023" r:id="rId4"/>
    <p:sldLayoutId id="2147484035" r:id="rId5"/>
    <p:sldLayoutId id="2147484022" r:id="rId6"/>
    <p:sldLayoutId id="2147484043" r:id="rId7"/>
    <p:sldLayoutId id="2147484010" r:id="rId8"/>
    <p:sldLayoutId id="2147484011" r:id="rId9"/>
    <p:sldLayoutId id="2147484012" r:id="rId10"/>
    <p:sldLayoutId id="2147484052" r:id="rId11"/>
    <p:sldLayoutId id="2147484053" r:id="rId12"/>
    <p:sldLayoutId id="2147484054" r:id="rId13"/>
    <p:sldLayoutId id="2147484019" r:id="rId14"/>
    <p:sldLayoutId id="2147484013" r:id="rId15"/>
    <p:sldLayoutId id="2147484014" r:id="rId16"/>
    <p:sldLayoutId id="2147484015" r:id="rId17"/>
    <p:sldLayoutId id="2147484016" r:id="rId18"/>
    <p:sldLayoutId id="2147484017" r:id="rId19"/>
    <p:sldLayoutId id="2147484020" r:id="rId20"/>
    <p:sldLayoutId id="2147484021"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47" r:id="rId30"/>
    <p:sldLayoutId id="2147484032" r:id="rId31"/>
    <p:sldLayoutId id="2147484048" r:id="rId32"/>
    <p:sldLayoutId id="2147484033" r:id="rId33"/>
    <p:sldLayoutId id="2147484034" r:id="rId34"/>
    <p:sldLayoutId id="2147484036" r:id="rId35"/>
    <p:sldLayoutId id="2147484037" r:id="rId36"/>
    <p:sldLayoutId id="2147484038" r:id="rId37"/>
    <p:sldLayoutId id="2147484039" r:id="rId38"/>
    <p:sldLayoutId id="2147484040" r:id="rId39"/>
    <p:sldLayoutId id="2147484051" r:id="rId40"/>
    <p:sldLayoutId id="2147484041" r:id="rId41"/>
    <p:sldLayoutId id="2147484044" r:id="rId42"/>
    <p:sldLayoutId id="2147484042" r:id="rId43"/>
    <p:sldLayoutId id="2147484045" r:id="rId44"/>
    <p:sldLayoutId id="2147484046" r:id="rId45"/>
    <p:sldLayoutId id="2147484049" r:id="rId46"/>
    <p:sldLayoutId id="2147484050" r:id="rId4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19.png"/><Relationship Id="rId21" Type="http://schemas.openxmlformats.org/officeDocument/2006/relationships/image" Target="../media/image42.png"/><Relationship Id="rId7" Type="http://schemas.openxmlformats.org/officeDocument/2006/relationships/image" Target="../media/image12.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image" Target="../media/image36.jpe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14.png"/><Relationship Id="rId1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dirty="0"/>
          </a:p>
        </p:txBody>
      </p:sp>
      <p:cxnSp>
        <p:nvCxnSpPr>
          <p:cNvPr id="5" name="Straight Connector 4"/>
          <p:cNvCxnSpPr/>
          <p:nvPr/>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95101" y="3429000"/>
            <a:ext cx="8483494" cy="703141"/>
          </a:xfrm>
          <a:prstGeom prst="rect">
            <a:avLst/>
          </a:prstGeom>
          <a:noFill/>
        </p:spPr>
        <p:txBody>
          <a:bodyPr wrap="square" lIns="0" rIns="0" rtlCol="0">
            <a:spAutoFit/>
          </a:bodyPr>
          <a:lstStyle/>
          <a:p>
            <a:pPr>
              <a:lnSpc>
                <a:spcPct val="70000"/>
              </a:lnSpc>
            </a:pPr>
            <a:r>
              <a:rPr lang="en-US" sz="4000" b="1" dirty="0">
                <a:latin typeface="+mj-lt"/>
              </a:rPr>
              <a:t>RECRUITMENT &amp; </a:t>
            </a:r>
            <a:r>
              <a:rPr lang="en-US" sz="4000" b="1" dirty="0">
                <a:solidFill>
                  <a:schemeClr val="accent1"/>
                </a:solidFill>
                <a:latin typeface="+mj-lt"/>
              </a:rPr>
              <a:t>BEYOND</a:t>
            </a:r>
            <a:r>
              <a:rPr lang="en-US" sz="4000" dirty="0">
                <a:solidFill>
                  <a:schemeClr val="accent1"/>
                </a:solidFill>
                <a:latin typeface="+mj-lt"/>
              </a:rPr>
              <a:t>.</a:t>
            </a:r>
          </a:p>
          <a:p>
            <a:pPr>
              <a:lnSpc>
                <a:spcPct val="70000"/>
              </a:lnSpc>
            </a:pPr>
            <a:r>
              <a:rPr lang="en-US" sz="1400" b="1" dirty="0">
                <a:solidFill>
                  <a:schemeClr val="accent1"/>
                </a:solidFill>
                <a:latin typeface="+mj-lt"/>
              </a:rPr>
              <a:t>27/09/23</a:t>
            </a:r>
          </a:p>
        </p:txBody>
      </p:sp>
      <p:pic>
        <p:nvPicPr>
          <p:cNvPr id="13" name="Picture 2" descr="individual">
            <a:extLst>
              <a:ext uri="{FF2B5EF4-FFF2-40B4-BE49-F238E27FC236}">
                <a16:creationId xmlns:a16="http://schemas.microsoft.com/office/drawing/2014/main" id="{D801CA39-69F7-194D-8C4C-1D5CADF04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043" y="999274"/>
            <a:ext cx="4526945" cy="452694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65CF9644-05F0-E43F-E25D-840F907B3A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5101" y="376207"/>
            <a:ext cx="2214866" cy="1767463"/>
          </a:xfrm>
          <a:prstGeom prst="rect">
            <a:avLst/>
          </a:prstGeom>
        </p:spPr>
      </p:pic>
    </p:spTree>
    <p:extLst>
      <p:ext uri="{BB962C8B-B14F-4D97-AF65-F5344CB8AC3E}">
        <p14:creationId xmlns:p14="http://schemas.microsoft.com/office/powerpoint/2010/main" val="356254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10</a:t>
            </a:fld>
            <a:endParaRPr lang="en-US" dirty="0"/>
          </a:p>
        </p:txBody>
      </p:sp>
      <p:sp>
        <p:nvSpPr>
          <p:cNvPr id="41" name="Title 2">
            <a:extLst>
              <a:ext uri="{FF2B5EF4-FFF2-40B4-BE49-F238E27FC236}">
                <a16:creationId xmlns:a16="http://schemas.microsoft.com/office/drawing/2014/main" id="{A9F4ABFD-C533-54D7-4A75-2A5E29E055A1}"/>
              </a:ext>
            </a:extLst>
          </p:cNvPr>
          <p:cNvSpPr txBox="1">
            <a:spLocks/>
          </p:cNvSpPr>
          <p:nvPr/>
        </p:nvSpPr>
        <p:spPr>
          <a:xfrm>
            <a:off x="1086689" y="453813"/>
            <a:ext cx="8309102"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endParaRPr lang="en-US" b="1" dirty="0">
              <a:solidFill>
                <a:schemeClr val="accent1"/>
              </a:solidFill>
            </a:endParaRPr>
          </a:p>
        </p:txBody>
      </p:sp>
      <p:sp>
        <p:nvSpPr>
          <p:cNvPr id="59" name="TextBox 58">
            <a:extLst>
              <a:ext uri="{FF2B5EF4-FFF2-40B4-BE49-F238E27FC236}">
                <a16:creationId xmlns:a16="http://schemas.microsoft.com/office/drawing/2014/main" id="{42093F25-FBF3-F4E7-C7AF-A5AE9A8A7307}"/>
              </a:ext>
            </a:extLst>
          </p:cNvPr>
          <p:cNvSpPr txBox="1"/>
          <p:nvPr/>
        </p:nvSpPr>
        <p:spPr>
          <a:xfrm>
            <a:off x="11084087" y="6544845"/>
            <a:ext cx="1295481" cy="263918"/>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Source: Deloitte</a:t>
            </a:r>
          </a:p>
        </p:txBody>
      </p:sp>
      <p:sp>
        <p:nvSpPr>
          <p:cNvPr id="6" name="Title 2">
            <a:extLst>
              <a:ext uri="{FF2B5EF4-FFF2-40B4-BE49-F238E27FC236}">
                <a16:creationId xmlns:a16="http://schemas.microsoft.com/office/drawing/2014/main" id="{D18DBAA6-EF30-F065-0891-29C06E94EDCC}"/>
              </a:ext>
            </a:extLst>
          </p:cNvPr>
          <p:cNvSpPr>
            <a:spLocks noGrp="1"/>
          </p:cNvSpPr>
          <p:nvPr>
            <p:ph type="title"/>
          </p:nvPr>
        </p:nvSpPr>
        <p:spPr>
          <a:xfrm>
            <a:off x="1304122" y="2633259"/>
            <a:ext cx="4711196" cy="1621619"/>
          </a:xfrm>
        </p:spPr>
        <p:txBody>
          <a:bodyPr/>
          <a:lstStyle/>
          <a:p>
            <a:r>
              <a:rPr lang="en-US" b="1" dirty="0"/>
              <a:t>MY MID LIFE CRISIS</a:t>
            </a:r>
            <a:r>
              <a:rPr lang="en-US" dirty="0">
                <a:solidFill>
                  <a:schemeClr val="accent1"/>
                </a:solidFill>
              </a:rPr>
              <a:t>.</a:t>
            </a:r>
          </a:p>
        </p:txBody>
      </p:sp>
      <p:sp>
        <p:nvSpPr>
          <p:cNvPr id="7" name="Oval 6">
            <a:extLst>
              <a:ext uri="{FF2B5EF4-FFF2-40B4-BE49-F238E27FC236}">
                <a16:creationId xmlns:a16="http://schemas.microsoft.com/office/drawing/2014/main" id="{3FAED86F-B91E-F744-5642-E97EB8648146}"/>
              </a:ext>
            </a:extLst>
          </p:cNvPr>
          <p:cNvSpPr/>
          <p:nvPr/>
        </p:nvSpPr>
        <p:spPr>
          <a:xfrm>
            <a:off x="9323757" y="4230247"/>
            <a:ext cx="1639847" cy="1639846"/>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a:extLst>
              <a:ext uri="{FF2B5EF4-FFF2-40B4-BE49-F238E27FC236}">
                <a16:creationId xmlns:a16="http://schemas.microsoft.com/office/drawing/2014/main" id="{CB05C7AD-FA24-49DD-F94F-2704864717C2}"/>
              </a:ext>
            </a:extLst>
          </p:cNvPr>
          <p:cNvSpPr/>
          <p:nvPr/>
        </p:nvSpPr>
        <p:spPr>
          <a:xfrm>
            <a:off x="6015320" y="1179063"/>
            <a:ext cx="1639847" cy="1639846"/>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Oval 8">
            <a:extLst>
              <a:ext uri="{FF2B5EF4-FFF2-40B4-BE49-F238E27FC236}">
                <a16:creationId xmlns:a16="http://schemas.microsoft.com/office/drawing/2014/main" id="{D80CFEBD-4EFA-AC73-232F-49307C6E488E}"/>
              </a:ext>
            </a:extLst>
          </p:cNvPr>
          <p:cNvSpPr/>
          <p:nvPr/>
        </p:nvSpPr>
        <p:spPr>
          <a:xfrm>
            <a:off x="6015318" y="4230247"/>
            <a:ext cx="1639847" cy="1639846"/>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Oval 9">
            <a:extLst>
              <a:ext uri="{FF2B5EF4-FFF2-40B4-BE49-F238E27FC236}">
                <a16:creationId xmlns:a16="http://schemas.microsoft.com/office/drawing/2014/main" id="{EC1A57FE-76C0-EBD5-688C-46116F94C9F9}"/>
              </a:ext>
            </a:extLst>
          </p:cNvPr>
          <p:cNvSpPr/>
          <p:nvPr/>
        </p:nvSpPr>
        <p:spPr>
          <a:xfrm>
            <a:off x="9323757" y="1179063"/>
            <a:ext cx="1639847" cy="1639846"/>
          </a:xfrm>
          <a:prstGeom prst="ellipse">
            <a:avLst/>
          </a:prstGeom>
          <a:no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DBF6B0F8-6985-8529-BF82-85E4BBEB945F}"/>
              </a:ext>
            </a:extLst>
          </p:cNvPr>
          <p:cNvSpPr txBox="1"/>
          <p:nvPr/>
        </p:nvSpPr>
        <p:spPr>
          <a:xfrm>
            <a:off x="7300424" y="3208620"/>
            <a:ext cx="2408538" cy="235449"/>
          </a:xfrm>
          <a:prstGeom prst="rect">
            <a:avLst/>
          </a:prstGeom>
          <a:noFill/>
        </p:spPr>
        <p:txBody>
          <a:bodyPr wrap="square" lIns="0" rIns="0" rtlCol="0">
            <a:spAutoFit/>
          </a:bodyPr>
          <a:lstStyle/>
          <a:p>
            <a:pPr algn="ctr">
              <a:lnSpc>
                <a:spcPct val="70000"/>
              </a:lnSpc>
            </a:pPr>
            <a:r>
              <a:rPr lang="en-US" sz="1200" b="1" dirty="0">
                <a:latin typeface="+mj-lt"/>
              </a:rPr>
              <a:t>CAREER SKILLS PASSPORT</a:t>
            </a:r>
            <a:endParaRPr lang="en-US" sz="1200" b="1" dirty="0">
              <a:solidFill>
                <a:schemeClr val="accent1"/>
              </a:solidFill>
              <a:latin typeface="+mj-lt"/>
            </a:endParaRPr>
          </a:p>
        </p:txBody>
      </p:sp>
      <p:sp>
        <p:nvSpPr>
          <p:cNvPr id="12" name="TextBox 11">
            <a:extLst>
              <a:ext uri="{FF2B5EF4-FFF2-40B4-BE49-F238E27FC236}">
                <a16:creationId xmlns:a16="http://schemas.microsoft.com/office/drawing/2014/main" id="{CF5E97BA-D31F-A643-CF8A-11FC321B3D05}"/>
              </a:ext>
            </a:extLst>
          </p:cNvPr>
          <p:cNvSpPr txBox="1"/>
          <p:nvPr/>
        </p:nvSpPr>
        <p:spPr>
          <a:xfrm>
            <a:off x="7316900" y="3600701"/>
            <a:ext cx="2392062" cy="448584"/>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Own and take your data with you regardless of role or company</a:t>
            </a:r>
          </a:p>
        </p:txBody>
      </p:sp>
      <p:sp>
        <p:nvSpPr>
          <p:cNvPr id="13" name="Oval 12">
            <a:extLst>
              <a:ext uri="{FF2B5EF4-FFF2-40B4-BE49-F238E27FC236}">
                <a16:creationId xmlns:a16="http://schemas.microsoft.com/office/drawing/2014/main" id="{0CA85DC5-5AC1-3FF9-F400-911437C3C54A}"/>
              </a:ext>
            </a:extLst>
          </p:cNvPr>
          <p:cNvSpPr/>
          <p:nvPr/>
        </p:nvSpPr>
        <p:spPr>
          <a:xfrm>
            <a:off x="6908097" y="1927983"/>
            <a:ext cx="3193192" cy="319319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4" name="Group 13">
            <a:extLst>
              <a:ext uri="{FF2B5EF4-FFF2-40B4-BE49-F238E27FC236}">
                <a16:creationId xmlns:a16="http://schemas.microsoft.com/office/drawing/2014/main" id="{A217223B-AAB3-CC55-6EA0-2E7B82D8D42F}"/>
              </a:ext>
            </a:extLst>
          </p:cNvPr>
          <p:cNvGrpSpPr/>
          <p:nvPr/>
        </p:nvGrpSpPr>
        <p:grpSpPr>
          <a:xfrm>
            <a:off x="6206931" y="1819755"/>
            <a:ext cx="1256620" cy="333215"/>
            <a:chOff x="7220806" y="3429210"/>
            <a:chExt cx="1619518" cy="411556"/>
          </a:xfrm>
        </p:grpSpPr>
        <p:pic>
          <p:nvPicPr>
            <p:cNvPr id="15" name="Picture 14">
              <a:extLst>
                <a:ext uri="{FF2B5EF4-FFF2-40B4-BE49-F238E27FC236}">
                  <a16:creationId xmlns:a16="http://schemas.microsoft.com/office/drawing/2014/main" id="{A2157600-D6DE-57EF-81A1-E92F7E368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744" y="3429210"/>
              <a:ext cx="1406580" cy="27126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A2CEE03-71B1-80AD-924D-6E720299AF89}"/>
                </a:ext>
              </a:extLst>
            </p:cNvPr>
            <p:cNvSpPr txBox="1"/>
            <p:nvPr/>
          </p:nvSpPr>
          <p:spPr>
            <a:xfrm>
              <a:off x="7220806" y="3643412"/>
              <a:ext cx="1391313" cy="197354"/>
            </a:xfrm>
            <a:prstGeom prst="rect">
              <a:avLst/>
            </a:prstGeom>
            <a:noFill/>
          </p:spPr>
          <p:txBody>
            <a:bodyPr wrap="square" lIns="0" rIns="0" rtlCol="0">
              <a:spAutoFit/>
            </a:bodyPr>
            <a:lstStyle/>
            <a:p>
              <a:pPr algn="ctr">
                <a:lnSpc>
                  <a:spcPct val="70000"/>
                </a:lnSpc>
              </a:pPr>
              <a:endParaRPr lang="en-US" sz="600" dirty="0">
                <a:latin typeface="+mj-lt"/>
              </a:endParaRPr>
            </a:p>
          </p:txBody>
        </p:sp>
      </p:grpSp>
      <p:pic>
        <p:nvPicPr>
          <p:cNvPr id="17" name="Picture 2">
            <a:extLst>
              <a:ext uri="{FF2B5EF4-FFF2-40B4-BE49-F238E27FC236}">
                <a16:creationId xmlns:a16="http://schemas.microsoft.com/office/drawing/2014/main" id="{BA454552-0D57-A779-DA83-2926378CE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986" y="2139828"/>
            <a:ext cx="586839" cy="22080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73C7412-E464-F629-36C8-86F6EF6F82F5}"/>
              </a:ext>
            </a:extLst>
          </p:cNvPr>
          <p:cNvGrpSpPr/>
          <p:nvPr/>
        </p:nvGrpSpPr>
        <p:grpSpPr>
          <a:xfrm>
            <a:off x="6133997" y="1359588"/>
            <a:ext cx="1073470" cy="451474"/>
            <a:chOff x="6326374" y="2544418"/>
            <a:chExt cx="1439303" cy="665259"/>
          </a:xfrm>
        </p:grpSpPr>
        <p:pic>
          <p:nvPicPr>
            <p:cNvPr id="19" name="Picture 15">
              <a:extLst>
                <a:ext uri="{FF2B5EF4-FFF2-40B4-BE49-F238E27FC236}">
                  <a16:creationId xmlns:a16="http://schemas.microsoft.com/office/drawing/2014/main" id="{AB074943-4F01-D2CF-A8C8-B0B916867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117" y="2544418"/>
              <a:ext cx="974560" cy="5174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6A8055C-847F-53FA-8E39-0402130662F6}"/>
                </a:ext>
              </a:extLst>
            </p:cNvPr>
            <p:cNvSpPr txBox="1"/>
            <p:nvPr/>
          </p:nvSpPr>
          <p:spPr>
            <a:xfrm>
              <a:off x="6326374" y="2974227"/>
              <a:ext cx="1391313" cy="235450"/>
            </a:xfrm>
            <a:prstGeom prst="rect">
              <a:avLst/>
            </a:prstGeom>
            <a:noFill/>
          </p:spPr>
          <p:txBody>
            <a:bodyPr wrap="square" lIns="0" rIns="0" rtlCol="0">
              <a:spAutoFit/>
            </a:bodyPr>
            <a:lstStyle/>
            <a:p>
              <a:pPr algn="ctr">
                <a:lnSpc>
                  <a:spcPct val="70000"/>
                </a:lnSpc>
              </a:pPr>
              <a:endParaRPr lang="en-US" sz="600" dirty="0">
                <a:latin typeface="+mj-lt"/>
              </a:endParaRPr>
            </a:p>
          </p:txBody>
        </p:sp>
      </p:grpSp>
      <p:pic>
        <p:nvPicPr>
          <p:cNvPr id="21" name="Picture 17">
            <a:extLst>
              <a:ext uri="{FF2B5EF4-FFF2-40B4-BE49-F238E27FC236}">
                <a16:creationId xmlns:a16="http://schemas.microsoft.com/office/drawing/2014/main" id="{231C836C-B638-2408-D425-EBAFA922CC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1944" y="2258494"/>
            <a:ext cx="626456" cy="4372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C90F2A08-E2EF-20D6-D828-DA853791AA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3285" y="1611043"/>
            <a:ext cx="1033025" cy="3702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a:extLst>
              <a:ext uri="{FF2B5EF4-FFF2-40B4-BE49-F238E27FC236}">
                <a16:creationId xmlns:a16="http://schemas.microsoft.com/office/drawing/2014/main" id="{C1AEE81D-A290-1291-5EC0-EC1F950D7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2618" y="1907702"/>
            <a:ext cx="1522124" cy="2260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CAB4A74E-55BE-0594-5B5F-B303F85069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3774" y="1490990"/>
            <a:ext cx="1075029" cy="190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Degreed Acquires Learn In to Extend Its Upskilling Offering to Include  Longer-form Programs and Talent Academies | Business Wire">
            <a:extLst>
              <a:ext uri="{FF2B5EF4-FFF2-40B4-BE49-F238E27FC236}">
                <a16:creationId xmlns:a16="http://schemas.microsoft.com/office/drawing/2014/main" id="{CE523114-F428-8CB7-BE9D-E5262EE334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3944" y="5331859"/>
            <a:ext cx="1020194" cy="1948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0" descr="Learning Experience Platform | LXP - EdCast">
            <a:extLst>
              <a:ext uri="{FF2B5EF4-FFF2-40B4-BE49-F238E27FC236}">
                <a16:creationId xmlns:a16="http://schemas.microsoft.com/office/drawing/2014/main" id="{742A5DA2-9384-4EB1-86BD-14799BC94B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2074" y="4535303"/>
            <a:ext cx="985393" cy="2917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Microsoft Viva Learning Explained">
            <a:extLst>
              <a:ext uri="{FF2B5EF4-FFF2-40B4-BE49-F238E27FC236}">
                <a16:creationId xmlns:a16="http://schemas.microsoft.com/office/drawing/2014/main" id="{34C3A246-95D0-6CD5-8FF7-8026DA3C79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3924" y="4932437"/>
            <a:ext cx="622634" cy="2923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icture containing application&#10;&#10;Description automatically generated">
            <a:extLst>
              <a:ext uri="{FF2B5EF4-FFF2-40B4-BE49-F238E27FC236}">
                <a16:creationId xmlns:a16="http://schemas.microsoft.com/office/drawing/2014/main" id="{EFAD59E3-4945-3AAB-BE28-BC54CA3FC967}"/>
              </a:ext>
            </a:extLst>
          </p:cNvPr>
          <p:cNvPicPr>
            <a:picLocks noChangeAspect="1"/>
          </p:cNvPicPr>
          <p:nvPr/>
        </p:nvPicPr>
        <p:blipFill rotWithShape="1">
          <a:blip r:embed="rId13">
            <a:extLst>
              <a:ext uri="{28A0092B-C50C-407E-A947-70E740481C1C}">
                <a14:useLocalDpi xmlns:a14="http://schemas.microsoft.com/office/drawing/2010/main" val="0"/>
              </a:ext>
            </a:extLst>
          </a:blip>
          <a:srcRect t="31149" b="35252"/>
          <a:stretch/>
        </p:blipFill>
        <p:spPr>
          <a:xfrm>
            <a:off x="7583768" y="2355594"/>
            <a:ext cx="2044392" cy="686916"/>
          </a:xfrm>
          <a:prstGeom prst="rect">
            <a:avLst/>
          </a:prstGeom>
        </p:spPr>
      </p:pic>
      <p:sp>
        <p:nvSpPr>
          <p:cNvPr id="29" name="TextBox 28">
            <a:extLst>
              <a:ext uri="{FF2B5EF4-FFF2-40B4-BE49-F238E27FC236}">
                <a16:creationId xmlns:a16="http://schemas.microsoft.com/office/drawing/2014/main" id="{EB31BBA3-A6DD-7DF0-6A1F-EF0457A37EBD}"/>
              </a:ext>
            </a:extLst>
          </p:cNvPr>
          <p:cNvSpPr txBox="1"/>
          <p:nvPr/>
        </p:nvSpPr>
        <p:spPr>
          <a:xfrm>
            <a:off x="1329008" y="3326344"/>
            <a:ext cx="3588617" cy="448584"/>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Create a trusted career skills passport regardless of role or company – Employee Empowerment</a:t>
            </a:r>
          </a:p>
        </p:txBody>
      </p:sp>
      <p:sp>
        <p:nvSpPr>
          <p:cNvPr id="30" name="TextBox 29">
            <a:extLst>
              <a:ext uri="{FF2B5EF4-FFF2-40B4-BE49-F238E27FC236}">
                <a16:creationId xmlns:a16="http://schemas.microsoft.com/office/drawing/2014/main" id="{40897044-1FD5-5C3A-02BC-0692855D54A3}"/>
              </a:ext>
            </a:extLst>
          </p:cNvPr>
          <p:cNvSpPr txBox="1"/>
          <p:nvPr/>
        </p:nvSpPr>
        <p:spPr>
          <a:xfrm>
            <a:off x="6449433" y="852914"/>
            <a:ext cx="1014118" cy="263918"/>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Global HCM </a:t>
            </a:r>
          </a:p>
        </p:txBody>
      </p:sp>
      <p:sp>
        <p:nvSpPr>
          <p:cNvPr id="31" name="TextBox 30">
            <a:extLst>
              <a:ext uri="{FF2B5EF4-FFF2-40B4-BE49-F238E27FC236}">
                <a16:creationId xmlns:a16="http://schemas.microsoft.com/office/drawing/2014/main" id="{D8606A17-6596-37D6-723D-D5FD61F94E6E}"/>
              </a:ext>
            </a:extLst>
          </p:cNvPr>
          <p:cNvSpPr txBox="1"/>
          <p:nvPr/>
        </p:nvSpPr>
        <p:spPr>
          <a:xfrm>
            <a:off x="9670355" y="847182"/>
            <a:ext cx="1014118" cy="263918"/>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Talent Platforms</a:t>
            </a:r>
          </a:p>
        </p:txBody>
      </p:sp>
      <p:sp>
        <p:nvSpPr>
          <p:cNvPr id="32" name="TextBox 31">
            <a:extLst>
              <a:ext uri="{FF2B5EF4-FFF2-40B4-BE49-F238E27FC236}">
                <a16:creationId xmlns:a16="http://schemas.microsoft.com/office/drawing/2014/main" id="{3A00333C-8CE2-1E98-1139-D523BB189DCE}"/>
              </a:ext>
            </a:extLst>
          </p:cNvPr>
          <p:cNvSpPr txBox="1"/>
          <p:nvPr/>
        </p:nvSpPr>
        <p:spPr>
          <a:xfrm>
            <a:off x="9469680" y="5972548"/>
            <a:ext cx="1415467"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Global Skills Agencies</a:t>
            </a:r>
          </a:p>
        </p:txBody>
      </p:sp>
      <p:sp>
        <p:nvSpPr>
          <p:cNvPr id="33" name="TextBox 32">
            <a:extLst>
              <a:ext uri="{FF2B5EF4-FFF2-40B4-BE49-F238E27FC236}">
                <a16:creationId xmlns:a16="http://schemas.microsoft.com/office/drawing/2014/main" id="{0CFB2299-E586-F812-4CAB-0ADA3FAC8B1E}"/>
              </a:ext>
            </a:extLst>
          </p:cNvPr>
          <p:cNvSpPr txBox="1"/>
          <p:nvPr/>
        </p:nvSpPr>
        <p:spPr>
          <a:xfrm>
            <a:off x="6328182" y="5972548"/>
            <a:ext cx="1014118"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LMS</a:t>
            </a:r>
          </a:p>
        </p:txBody>
      </p:sp>
      <p:pic>
        <p:nvPicPr>
          <p:cNvPr id="34" name="Picture 4" descr="Chartered Accountants Ireland - Chartered Accountants Worldwide">
            <a:extLst>
              <a:ext uri="{FF2B5EF4-FFF2-40B4-BE49-F238E27FC236}">
                <a16:creationId xmlns:a16="http://schemas.microsoft.com/office/drawing/2014/main" id="{4CB36776-65BB-2D67-88C8-41682148F5C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459" r="24966"/>
          <a:stretch/>
        </p:blipFill>
        <p:spPr bwMode="auto">
          <a:xfrm>
            <a:off x="9544192" y="4763933"/>
            <a:ext cx="755504" cy="46258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nstitute of Bankers — Academic Institution from Ireland — Banking,  Education, Finance &amp; Accounting sectors — DevelopmentAid">
            <a:extLst>
              <a:ext uri="{FF2B5EF4-FFF2-40B4-BE49-F238E27FC236}">
                <a16:creationId xmlns:a16="http://schemas.microsoft.com/office/drawing/2014/main" id="{7BAB0F16-A91F-C2BB-FAB0-87A12D36E47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5203" b="24196"/>
          <a:stretch/>
        </p:blipFill>
        <p:spPr bwMode="auto">
          <a:xfrm>
            <a:off x="9851788" y="4474025"/>
            <a:ext cx="430154" cy="2176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nstitute of Directors - Wikipedia">
            <a:extLst>
              <a:ext uri="{FF2B5EF4-FFF2-40B4-BE49-F238E27FC236}">
                <a16:creationId xmlns:a16="http://schemas.microsoft.com/office/drawing/2014/main" id="{004067F1-3651-F75C-2C5A-9C5FD9CB6E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70355" y="5293363"/>
            <a:ext cx="352413" cy="3524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Employment and Recruitment Federation – We believe recruitment has the  power to change people's lives for the better. Our role is to promote  excellence within the recruitment profession and ensure our Members'">
            <a:extLst>
              <a:ext uri="{FF2B5EF4-FFF2-40B4-BE49-F238E27FC236}">
                <a16:creationId xmlns:a16="http://schemas.microsoft.com/office/drawing/2014/main" id="{D5CA3602-4E7A-A278-525A-F8702B0887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43680" y="5173259"/>
            <a:ext cx="604686" cy="1645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Association of Chartered Certified Accountants - Wikipedia">
            <a:extLst>
              <a:ext uri="{FF2B5EF4-FFF2-40B4-BE49-F238E27FC236}">
                <a16:creationId xmlns:a16="http://schemas.microsoft.com/office/drawing/2014/main" id="{2C0A5CE2-58B4-F5B8-A251-3D691EF2F3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75316" y="4826649"/>
            <a:ext cx="209157" cy="20915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CBBB4D72-299C-6A88-ABDB-F5438AAAA3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8760" y="1262333"/>
            <a:ext cx="692457" cy="355901"/>
          </a:xfrm>
          <a:prstGeom prst="rect">
            <a:avLst/>
          </a:prstGeom>
          <a:noFill/>
        </p:spPr>
      </p:pic>
      <p:pic>
        <p:nvPicPr>
          <p:cNvPr id="62" name="Picture 6" descr="TechWolf - Crunchbase Company Profile &amp; Funding">
            <a:extLst>
              <a:ext uri="{FF2B5EF4-FFF2-40B4-BE49-F238E27FC236}">
                <a16:creationId xmlns:a16="http://schemas.microsoft.com/office/drawing/2014/main" id="{0A522351-A45C-1A02-8C3D-6215B8FC54C1}"/>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36667" b="36666"/>
          <a:stretch/>
        </p:blipFill>
        <p:spPr bwMode="auto">
          <a:xfrm>
            <a:off x="8373048" y="1076367"/>
            <a:ext cx="737823" cy="20056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Lightcast - American Staffing Association">
            <a:extLst>
              <a:ext uri="{FF2B5EF4-FFF2-40B4-BE49-F238E27FC236}">
                <a16:creationId xmlns:a16="http://schemas.microsoft.com/office/drawing/2014/main" id="{AB0746F1-0876-96AD-A483-B87B381459C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97514" y="1387848"/>
            <a:ext cx="986785" cy="22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3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8193"/>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Slide Number Placeholder 1"/>
          <p:cNvSpPr>
            <a:spLocks noGrp="1"/>
          </p:cNvSpPr>
          <p:nvPr>
            <p:ph type="sldNum" sz="quarter" idx="10"/>
          </p:nvPr>
        </p:nvSpPr>
        <p:spPr/>
        <p:txBody>
          <a:bodyPr/>
          <a:lstStyle/>
          <a:p>
            <a:fld id="{D8D877B3-D348-4611-9BDB-C5374591D951}" type="slidenum">
              <a:rPr lang="en-US" smtClean="0"/>
              <a:pPr/>
              <a:t>11</a:t>
            </a:fld>
            <a:endParaRPr lang="en-US" dirty="0"/>
          </a:p>
        </p:txBody>
      </p:sp>
      <p:cxnSp>
        <p:nvCxnSpPr>
          <p:cNvPr id="5" name="Straight Connector 4"/>
          <p:cNvCxnSpPr/>
          <p:nvPr/>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5741" y="396863"/>
            <a:ext cx="8483494" cy="632224"/>
          </a:xfrm>
          <a:prstGeom prst="rect">
            <a:avLst/>
          </a:prstGeom>
          <a:noFill/>
        </p:spPr>
        <p:txBody>
          <a:bodyPr wrap="square" lIns="0" rIns="0" rtlCol="0">
            <a:spAutoFit/>
          </a:bodyPr>
          <a:lstStyle/>
          <a:p>
            <a:pPr>
              <a:lnSpc>
                <a:spcPct val="70000"/>
              </a:lnSpc>
            </a:pPr>
            <a:r>
              <a:rPr lang="en-US" sz="4800" b="1" dirty="0">
                <a:latin typeface="+mj-lt"/>
              </a:rPr>
              <a:t>THANKS!</a:t>
            </a:r>
          </a:p>
        </p:txBody>
      </p:sp>
      <p:pic>
        <p:nvPicPr>
          <p:cNvPr id="3" name="Picture 2" descr="A blue and yellow logo&#10;&#10;Description automatically generated">
            <a:extLst>
              <a:ext uri="{FF2B5EF4-FFF2-40B4-BE49-F238E27FC236}">
                <a16:creationId xmlns:a16="http://schemas.microsoft.com/office/drawing/2014/main" id="{3D6D7F2B-DE40-E269-FBCF-724F1DC70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629" y="1671942"/>
            <a:ext cx="4152271" cy="1590805"/>
          </a:xfrm>
          <a:prstGeom prst="rect">
            <a:avLst/>
          </a:prstGeom>
        </p:spPr>
      </p:pic>
      <p:sp>
        <p:nvSpPr>
          <p:cNvPr id="11" name="TextBox 10">
            <a:extLst>
              <a:ext uri="{FF2B5EF4-FFF2-40B4-BE49-F238E27FC236}">
                <a16:creationId xmlns:a16="http://schemas.microsoft.com/office/drawing/2014/main" id="{6C12B0AA-DE9F-BBA3-B592-2D7F6586E905}"/>
              </a:ext>
            </a:extLst>
          </p:cNvPr>
          <p:cNvSpPr txBox="1"/>
          <p:nvPr/>
        </p:nvSpPr>
        <p:spPr>
          <a:xfrm>
            <a:off x="1796193" y="3735691"/>
            <a:ext cx="9914951" cy="2308324"/>
          </a:xfrm>
          <a:prstGeom prst="rect">
            <a:avLst/>
          </a:prstGeom>
          <a:noFill/>
        </p:spPr>
        <p:txBody>
          <a:bodyPr wrap="square">
            <a:spAutoFit/>
          </a:bodyPr>
          <a:lstStyle/>
          <a:p>
            <a:pPr algn="l"/>
            <a:r>
              <a:rPr lang="en-GB" dirty="0">
                <a:solidFill>
                  <a:srgbClr val="212121"/>
                </a:solidFill>
                <a:latin typeface="Calibri" panose="020F0502020204030204" pitchFamily="34" charset="0"/>
              </a:rPr>
              <a:t>E</a:t>
            </a:r>
            <a:r>
              <a:rPr lang="en-GB" sz="1800" b="0" i="0" u="none" strike="noStrike" dirty="0">
                <a:solidFill>
                  <a:srgbClr val="212121"/>
                </a:solidFill>
                <a:effectLst/>
                <a:latin typeface="Calibri" panose="020F0502020204030204" pitchFamily="34" charset="0"/>
              </a:rPr>
              <a:t>mpowering people orientated leaders to reach the next level in their personal and professional lives. </a:t>
            </a:r>
          </a:p>
          <a:p>
            <a:pPr algn="l"/>
            <a:endParaRPr lang="en-GB" dirty="0">
              <a:solidFill>
                <a:srgbClr val="212121"/>
              </a:solidFill>
              <a:latin typeface="Calibri" panose="020F0502020204030204" pitchFamily="34" charset="0"/>
            </a:endParaRPr>
          </a:p>
          <a:p>
            <a:pPr algn="l"/>
            <a:r>
              <a:rPr lang="en-GB" sz="1800" b="0" i="0" u="none" strike="noStrike" dirty="0">
                <a:solidFill>
                  <a:srgbClr val="212121"/>
                </a:solidFill>
                <a:effectLst/>
                <a:latin typeface="Calibri" panose="020F0502020204030204" pitchFamily="34" charset="0"/>
              </a:rPr>
              <a:t>Their first events go live in October</a:t>
            </a:r>
          </a:p>
          <a:p>
            <a:pPr algn="l"/>
            <a:endParaRPr lang="en-GB" dirty="0">
              <a:solidFill>
                <a:srgbClr val="212121"/>
              </a:solidFill>
              <a:latin typeface="Calibri" panose="020F0502020204030204" pitchFamily="34" charset="0"/>
            </a:endParaRPr>
          </a:p>
          <a:p>
            <a:pPr algn="l"/>
            <a:r>
              <a:rPr lang="en-GB" sz="1800" b="0" i="0" u="none" strike="noStrike" dirty="0">
                <a:solidFill>
                  <a:srgbClr val="212121"/>
                </a:solidFill>
                <a:effectLst/>
                <a:latin typeface="Calibri" panose="020F0502020204030204" pitchFamily="34" charset="0"/>
              </a:rPr>
              <a:t>Specifically be targeting HR and Talent teams on some of the topics I’m covering today, and a whole lot more! </a:t>
            </a:r>
          </a:p>
          <a:p>
            <a:pPr algn="l"/>
            <a:endParaRPr lang="en-GB" dirty="0">
              <a:solidFill>
                <a:srgbClr val="212121"/>
              </a:solidFill>
              <a:latin typeface="Calibri" panose="020F0502020204030204" pitchFamily="34" charset="0"/>
            </a:endParaRPr>
          </a:p>
          <a:p>
            <a:pPr algn="l"/>
            <a:r>
              <a:rPr lang="en-GB" sz="1800" b="0" i="0" u="none" strike="noStrike" dirty="0">
                <a:solidFill>
                  <a:srgbClr val="212121"/>
                </a:solidFill>
                <a:effectLst/>
                <a:latin typeface="Calibri" panose="020F0502020204030204" pitchFamily="34" charset="0"/>
              </a:rPr>
              <a:t>You can follow them on </a:t>
            </a:r>
            <a:r>
              <a:rPr lang="en-GB" sz="1800" b="0" i="0" u="none" strike="noStrike" dirty="0" err="1">
                <a:solidFill>
                  <a:srgbClr val="212121"/>
                </a:solidFill>
                <a:effectLst/>
                <a:latin typeface="Calibri" panose="020F0502020204030204" pitchFamily="34" charset="0"/>
              </a:rPr>
              <a:t>Linkedin</a:t>
            </a:r>
            <a:r>
              <a:rPr lang="en-GB" sz="1800" b="0" i="0" u="none" strike="noStrike" dirty="0">
                <a:solidFill>
                  <a:srgbClr val="212121"/>
                </a:solidFill>
                <a:effectLst/>
                <a:latin typeface="Calibri" panose="020F0502020204030204" pitchFamily="34" charset="0"/>
              </a:rPr>
              <a:t>.</a:t>
            </a:r>
          </a:p>
        </p:txBody>
      </p:sp>
    </p:spTree>
    <p:extLst>
      <p:ext uri="{BB962C8B-B14F-4D97-AF65-F5344CB8AC3E}">
        <p14:creationId xmlns:p14="http://schemas.microsoft.com/office/powerpoint/2010/main" val="405246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cxnSp>
        <p:nvCxnSpPr>
          <p:cNvPr id="3" name="Straight Connector 2"/>
          <p:cNvCxnSpPr>
            <a:cxnSpLocks/>
          </p:cNvCxnSpPr>
          <p:nvPr/>
        </p:nvCxnSpPr>
        <p:spPr>
          <a:xfrm>
            <a:off x="4308389" y="1650340"/>
            <a:ext cx="0" cy="5207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64815" y="3571158"/>
            <a:ext cx="3669347" cy="227306"/>
          </a:xfrm>
          <a:prstGeom prst="rect">
            <a:avLst/>
          </a:prstGeom>
          <a:noFill/>
        </p:spPr>
        <p:txBody>
          <a:bodyPr wrap="square" lIns="0" rIns="0" rtlCol="0">
            <a:spAutoFit/>
          </a:bodyPr>
          <a:lstStyle/>
          <a:p>
            <a:pPr>
              <a:lnSpc>
                <a:spcPct val="70000"/>
              </a:lnSpc>
            </a:pPr>
            <a:r>
              <a:rPr lang="en-US" sz="1200" dirty="0"/>
              <a:t>CONFORMITY</a:t>
            </a:r>
            <a:endParaRPr lang="en-US" sz="1200" dirty="0">
              <a:solidFill>
                <a:schemeClr val="accent1"/>
              </a:solidFill>
            </a:endParaRPr>
          </a:p>
        </p:txBody>
      </p:sp>
      <p:sp>
        <p:nvSpPr>
          <p:cNvPr id="6" name="TextBox 5"/>
          <p:cNvSpPr txBox="1"/>
          <p:nvPr/>
        </p:nvSpPr>
        <p:spPr>
          <a:xfrm>
            <a:off x="6864815" y="3875137"/>
            <a:ext cx="3669348" cy="1002582"/>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 “Organization Man”. If you hustle hard for your employer, you will be rewarded. The Millennials choose career over pay but ended up burnt out, time poor and economically insecure. Employers looked for conformity and offered security and career growth in return</a:t>
            </a:r>
          </a:p>
        </p:txBody>
      </p:sp>
      <p:sp>
        <p:nvSpPr>
          <p:cNvPr id="7" name="TextBox 6"/>
          <p:cNvSpPr txBox="1"/>
          <p:nvPr/>
        </p:nvSpPr>
        <p:spPr>
          <a:xfrm>
            <a:off x="2390199" y="3996400"/>
            <a:ext cx="1573426" cy="317266"/>
          </a:xfrm>
          <a:prstGeom prst="rect">
            <a:avLst/>
          </a:prstGeom>
          <a:noFill/>
        </p:spPr>
        <p:txBody>
          <a:bodyPr wrap="square" lIns="0" rIns="0" rtlCol="0">
            <a:spAutoFit/>
          </a:bodyPr>
          <a:lstStyle/>
          <a:p>
            <a:pPr algn="r">
              <a:lnSpc>
                <a:spcPct val="70000"/>
              </a:lnSpc>
            </a:pPr>
            <a:r>
              <a:rPr lang="en-US" sz="2000" dirty="0">
                <a:latin typeface="+mj-lt"/>
              </a:rPr>
              <a:t>Millennial</a:t>
            </a:r>
            <a:endParaRPr lang="en-US" sz="2000" dirty="0">
              <a:solidFill>
                <a:schemeClr val="accent1"/>
              </a:solidFill>
              <a:latin typeface="+mj-lt"/>
            </a:endParaRPr>
          </a:p>
        </p:txBody>
      </p:sp>
      <p:cxnSp>
        <p:nvCxnSpPr>
          <p:cNvPr id="8" name="Straight Connector 7"/>
          <p:cNvCxnSpPr/>
          <p:nvPr/>
        </p:nvCxnSpPr>
        <p:spPr>
          <a:xfrm>
            <a:off x="4175039" y="4116022"/>
            <a:ext cx="26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0199" y="4260250"/>
            <a:ext cx="1573426" cy="183448"/>
          </a:xfrm>
          <a:prstGeom prst="rect">
            <a:avLst/>
          </a:prstGeom>
          <a:noFill/>
        </p:spPr>
        <p:txBody>
          <a:bodyPr wrap="square" lIns="0" rIns="0" rtlCol="0">
            <a:spAutoFit/>
          </a:bodyPr>
          <a:lstStyle/>
          <a:p>
            <a:pPr algn="r">
              <a:lnSpc>
                <a:spcPct val="70000"/>
              </a:lnSpc>
            </a:pPr>
            <a:r>
              <a:rPr lang="en-US" sz="800" dirty="0">
                <a:solidFill>
                  <a:schemeClr val="tx1">
                    <a:lumMod val="50000"/>
                    <a:lumOff val="50000"/>
                  </a:schemeClr>
                </a:solidFill>
              </a:rPr>
              <a:t>1980 - 1994</a:t>
            </a:r>
          </a:p>
        </p:txBody>
      </p:sp>
      <p:sp>
        <p:nvSpPr>
          <p:cNvPr id="12" name="TextBox 11"/>
          <p:cNvSpPr txBox="1"/>
          <p:nvPr/>
        </p:nvSpPr>
        <p:spPr>
          <a:xfrm>
            <a:off x="6864815" y="5343048"/>
            <a:ext cx="3669347" cy="227306"/>
          </a:xfrm>
          <a:prstGeom prst="rect">
            <a:avLst/>
          </a:prstGeom>
          <a:noFill/>
        </p:spPr>
        <p:txBody>
          <a:bodyPr wrap="square" lIns="0" rIns="0" rtlCol="0">
            <a:spAutoFit/>
          </a:bodyPr>
          <a:lstStyle/>
          <a:p>
            <a:pPr>
              <a:lnSpc>
                <a:spcPct val="70000"/>
              </a:lnSpc>
            </a:pPr>
            <a:r>
              <a:rPr lang="en-US" sz="1200" dirty="0"/>
              <a:t>OPPORTUNISTIC</a:t>
            </a:r>
            <a:endParaRPr lang="en-US" sz="1200" dirty="0">
              <a:solidFill>
                <a:schemeClr val="accent1"/>
              </a:solidFill>
            </a:endParaRPr>
          </a:p>
        </p:txBody>
      </p:sp>
      <p:sp>
        <p:nvSpPr>
          <p:cNvPr id="13" name="TextBox 12"/>
          <p:cNvSpPr txBox="1"/>
          <p:nvPr/>
        </p:nvSpPr>
        <p:spPr>
          <a:xfrm>
            <a:off x="6864815" y="5647027"/>
            <a:ext cx="3669348" cy="817916"/>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 Gen X looked for a career for life and worked hard to get it. </a:t>
            </a:r>
            <a:r>
              <a:rPr lang="en-IE" sz="1000" dirty="0">
                <a:solidFill>
                  <a:schemeClr val="tx1">
                    <a:alpha val="80000"/>
                  </a:schemeClr>
                </a:solidFill>
              </a:rPr>
              <a:t>To work and produce was their philosophy of life, leaving no room for idealism. Finding a job was a challenge and when you found one, you didn’t leave it easily</a:t>
            </a:r>
            <a:endParaRPr lang="en-US" sz="1000" dirty="0">
              <a:solidFill>
                <a:schemeClr val="tx1">
                  <a:alpha val="80000"/>
                </a:schemeClr>
              </a:solidFill>
            </a:endParaRPr>
          </a:p>
        </p:txBody>
      </p:sp>
      <p:sp>
        <p:nvSpPr>
          <p:cNvPr id="14" name="TextBox 13"/>
          <p:cNvSpPr txBox="1"/>
          <p:nvPr/>
        </p:nvSpPr>
        <p:spPr>
          <a:xfrm>
            <a:off x="2390199" y="5800487"/>
            <a:ext cx="1573426" cy="317266"/>
          </a:xfrm>
          <a:prstGeom prst="rect">
            <a:avLst/>
          </a:prstGeom>
          <a:noFill/>
        </p:spPr>
        <p:txBody>
          <a:bodyPr wrap="square" lIns="0" rIns="0" rtlCol="0">
            <a:spAutoFit/>
          </a:bodyPr>
          <a:lstStyle/>
          <a:p>
            <a:pPr algn="r">
              <a:lnSpc>
                <a:spcPct val="70000"/>
              </a:lnSpc>
            </a:pPr>
            <a:r>
              <a:rPr lang="en-US" sz="2000" dirty="0">
                <a:latin typeface="+mj-lt"/>
              </a:rPr>
              <a:t>Gen x</a:t>
            </a:r>
            <a:endParaRPr lang="en-US" sz="2000" dirty="0">
              <a:solidFill>
                <a:schemeClr val="accent1"/>
              </a:solidFill>
              <a:latin typeface="+mj-lt"/>
            </a:endParaRPr>
          </a:p>
        </p:txBody>
      </p:sp>
      <p:cxnSp>
        <p:nvCxnSpPr>
          <p:cNvPr id="15" name="Straight Connector 14"/>
          <p:cNvCxnSpPr/>
          <p:nvPr/>
        </p:nvCxnSpPr>
        <p:spPr>
          <a:xfrm>
            <a:off x="4175039" y="5920109"/>
            <a:ext cx="26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0199" y="6064337"/>
            <a:ext cx="1573426" cy="183448"/>
          </a:xfrm>
          <a:prstGeom prst="rect">
            <a:avLst/>
          </a:prstGeom>
          <a:noFill/>
        </p:spPr>
        <p:txBody>
          <a:bodyPr wrap="square" lIns="0" rIns="0" rtlCol="0">
            <a:spAutoFit/>
          </a:bodyPr>
          <a:lstStyle/>
          <a:p>
            <a:pPr algn="r">
              <a:lnSpc>
                <a:spcPct val="70000"/>
              </a:lnSpc>
            </a:pPr>
            <a:r>
              <a:rPr lang="en-US" sz="800" dirty="0">
                <a:solidFill>
                  <a:schemeClr val="tx1">
                    <a:lumMod val="50000"/>
                    <a:lumOff val="50000"/>
                  </a:schemeClr>
                </a:solidFill>
              </a:rPr>
              <a:t>1965 - 1979</a:t>
            </a:r>
          </a:p>
        </p:txBody>
      </p:sp>
      <p:sp>
        <p:nvSpPr>
          <p:cNvPr id="17" name="TextBox 16"/>
          <p:cNvSpPr txBox="1"/>
          <p:nvPr/>
        </p:nvSpPr>
        <p:spPr>
          <a:xfrm>
            <a:off x="6864815" y="1864760"/>
            <a:ext cx="3669347" cy="227306"/>
          </a:xfrm>
          <a:prstGeom prst="rect">
            <a:avLst/>
          </a:prstGeom>
          <a:noFill/>
        </p:spPr>
        <p:txBody>
          <a:bodyPr wrap="square" lIns="0" rIns="0" rtlCol="0">
            <a:spAutoFit/>
          </a:bodyPr>
          <a:lstStyle/>
          <a:p>
            <a:pPr>
              <a:lnSpc>
                <a:spcPct val="70000"/>
              </a:lnSpc>
            </a:pPr>
            <a:r>
              <a:rPr lang="en-US" sz="1200" dirty="0">
                <a:latin typeface="+mj-lt"/>
              </a:rPr>
              <a:t>SELF DIRECTED</a:t>
            </a:r>
            <a:endParaRPr lang="en-US" sz="1200" dirty="0">
              <a:solidFill>
                <a:schemeClr val="accent1"/>
              </a:solidFill>
              <a:latin typeface="+mj-lt"/>
            </a:endParaRPr>
          </a:p>
        </p:txBody>
      </p:sp>
      <p:sp>
        <p:nvSpPr>
          <p:cNvPr id="18" name="TextBox 17"/>
          <p:cNvSpPr txBox="1"/>
          <p:nvPr/>
        </p:nvSpPr>
        <p:spPr>
          <a:xfrm>
            <a:off x="6864815" y="2168739"/>
            <a:ext cx="3669348" cy="1002582"/>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The Gen Z generation are making the choice to live. They demand respect for themselves and others and expect their employer to come up to the mark. Work life balance, fair pay and value alignments, today's youngest workers want it all, are are wiling to walk away if they don’t get it</a:t>
            </a:r>
          </a:p>
        </p:txBody>
      </p:sp>
      <p:sp>
        <p:nvSpPr>
          <p:cNvPr id="19" name="TextBox 18"/>
          <p:cNvSpPr txBox="1"/>
          <p:nvPr/>
        </p:nvSpPr>
        <p:spPr>
          <a:xfrm>
            <a:off x="2390199" y="2290002"/>
            <a:ext cx="1573426" cy="317266"/>
          </a:xfrm>
          <a:prstGeom prst="rect">
            <a:avLst/>
          </a:prstGeom>
          <a:noFill/>
        </p:spPr>
        <p:txBody>
          <a:bodyPr wrap="square" lIns="0" rIns="0" rtlCol="0">
            <a:spAutoFit/>
          </a:bodyPr>
          <a:lstStyle/>
          <a:p>
            <a:pPr algn="r">
              <a:lnSpc>
                <a:spcPct val="70000"/>
              </a:lnSpc>
            </a:pPr>
            <a:r>
              <a:rPr lang="en-US" sz="2000" dirty="0">
                <a:latin typeface="+mj-lt"/>
              </a:rPr>
              <a:t>GEN Z</a:t>
            </a:r>
            <a:endParaRPr lang="en-US" sz="2000" dirty="0">
              <a:solidFill>
                <a:schemeClr val="accent1"/>
              </a:solidFill>
              <a:latin typeface="+mj-lt"/>
            </a:endParaRPr>
          </a:p>
        </p:txBody>
      </p:sp>
      <p:cxnSp>
        <p:nvCxnSpPr>
          <p:cNvPr id="20" name="Straight Connector 19"/>
          <p:cNvCxnSpPr/>
          <p:nvPr/>
        </p:nvCxnSpPr>
        <p:spPr>
          <a:xfrm>
            <a:off x="4175039" y="2409624"/>
            <a:ext cx="26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90199" y="2553852"/>
            <a:ext cx="1573426" cy="183448"/>
          </a:xfrm>
          <a:prstGeom prst="rect">
            <a:avLst/>
          </a:prstGeom>
          <a:noFill/>
        </p:spPr>
        <p:txBody>
          <a:bodyPr wrap="square" lIns="0" rIns="0" rtlCol="0">
            <a:spAutoFit/>
          </a:bodyPr>
          <a:lstStyle/>
          <a:p>
            <a:pPr algn="r">
              <a:lnSpc>
                <a:spcPct val="70000"/>
              </a:lnSpc>
            </a:pPr>
            <a:r>
              <a:rPr lang="en-US" sz="800" dirty="0">
                <a:solidFill>
                  <a:schemeClr val="tx1">
                    <a:lumMod val="50000"/>
                    <a:lumOff val="50000"/>
                  </a:schemeClr>
                </a:solidFill>
              </a:rPr>
              <a:t>1995 - 2015</a:t>
            </a:r>
          </a:p>
        </p:txBody>
      </p:sp>
      <p:pic>
        <p:nvPicPr>
          <p:cNvPr id="1026" name="Picture 2" descr="Generation Between Gen Z And Millennials">
            <a:extLst>
              <a:ext uri="{FF2B5EF4-FFF2-40B4-BE49-F238E27FC236}">
                <a16:creationId xmlns:a16="http://schemas.microsoft.com/office/drawing/2014/main" id="{3E18122C-AFD0-37FF-6281-AAB253E9897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28607" r="49424"/>
                    </a14:imgEffect>
                  </a14:imgLayer>
                </a14:imgProps>
              </a:ext>
              <a:ext uri="{28A0092B-C50C-407E-A947-70E740481C1C}">
                <a14:useLocalDpi xmlns:a14="http://schemas.microsoft.com/office/drawing/2010/main" val="0"/>
              </a:ext>
            </a:extLst>
          </a:blip>
          <a:srcRect l="26005" r="47974"/>
          <a:stretch/>
        </p:blipFill>
        <p:spPr bwMode="auto">
          <a:xfrm>
            <a:off x="4863193" y="3373901"/>
            <a:ext cx="127066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Generation Between Gen Z And Millennials">
            <a:extLst>
              <a:ext uri="{FF2B5EF4-FFF2-40B4-BE49-F238E27FC236}">
                <a16:creationId xmlns:a16="http://schemas.microsoft.com/office/drawing/2014/main" id="{8F8CFFB9-AA2D-316E-2A70-98045E45B01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2607" r="23460"/>
                    </a14:imgEffect>
                  </a14:imgLayer>
                </a14:imgProps>
              </a:ext>
              <a:ext uri="{28A0092B-C50C-407E-A947-70E740481C1C}">
                <a14:useLocalDpi xmlns:a14="http://schemas.microsoft.com/office/drawing/2010/main" val="0"/>
              </a:ext>
            </a:extLst>
          </a:blip>
          <a:srcRect r="73933" b="-42"/>
          <a:stretch/>
        </p:blipFill>
        <p:spPr bwMode="auto">
          <a:xfrm>
            <a:off x="4863193" y="1650340"/>
            <a:ext cx="1270660" cy="20800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eneration Between Gen Z And Millennials">
            <a:extLst>
              <a:ext uri="{FF2B5EF4-FFF2-40B4-BE49-F238E27FC236}">
                <a16:creationId xmlns:a16="http://schemas.microsoft.com/office/drawing/2014/main" id="{B007AE2E-B396-2308-4459-12C90FF5E28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024" b="58232" l="51105" r="72822">
                        <a14:foregroundMark x1="61899" y1="54268" x2="61899" y2="54268"/>
                        <a14:foregroundMark x1="63589" y1="57622" x2="63589" y2="57622"/>
                        <a14:foregroundMark x1="64109" y1="51524" x2="64109" y2="51524"/>
                        <a14:foregroundMark x1="59688" y1="54268" x2="59688" y2="54268"/>
                        <a14:foregroundMark x1="62159" y1="50915" x2="62159" y2="50915"/>
                        <a14:foregroundMark x1="62159" y1="50915" x2="62159" y2="50915"/>
                        <a14:foregroundMark x1="59038" y1="49695" x2="59038" y2="49695"/>
                        <a14:foregroundMark x1="59558" y1="50915" x2="59558" y2="50915"/>
                        <a14:foregroundMark x1="62159" y1="52134" x2="62159" y2="52134"/>
                        <a14:foregroundMark x1="64109" y1="56098" x2="64109" y2="56098"/>
                        <a14:foregroundMark x1="59688" y1="50305" x2="59688" y2="50305"/>
                        <a14:foregroundMark x1="61248" y1="50305" x2="61248" y2="50305"/>
                        <a14:foregroundMark x1="61248" y1="58232" x2="61248" y2="58232"/>
                      </a14:backgroundRemoval>
                    </a14:imgEffect>
                  </a14:imgLayer>
                </a14:imgProps>
              </a:ext>
              <a:ext uri="{28A0092B-C50C-407E-A947-70E740481C1C}">
                <a14:useLocalDpi xmlns:a14="http://schemas.microsoft.com/office/drawing/2010/main" val="0"/>
              </a:ext>
            </a:extLst>
          </a:blip>
          <a:srcRect l="48807" t="10057" r="24450" b="41173"/>
          <a:stretch/>
        </p:blipFill>
        <p:spPr bwMode="auto">
          <a:xfrm>
            <a:off x="4827941" y="5412216"/>
            <a:ext cx="1305912" cy="1015786"/>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738A8FCE-F69F-96CF-0756-11213E6851C8}"/>
              </a:ext>
            </a:extLst>
          </p:cNvPr>
          <p:cNvSpPr txBox="1">
            <a:spLocks/>
          </p:cNvSpPr>
          <p:nvPr/>
        </p:nvSpPr>
        <p:spPr>
          <a:xfrm>
            <a:off x="1100999" y="422869"/>
            <a:ext cx="10065707" cy="1621619"/>
          </a:xfrm>
          <a:prstGeom prst="rect">
            <a:avLst/>
          </a:prstGeom>
        </p:spPr>
        <p:txBody>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3600" spc="0" dirty="0"/>
              <a:t>THE NEW GENERATION ARE CHANGING THE GAME</a:t>
            </a:r>
          </a:p>
        </p:txBody>
      </p:sp>
    </p:spTree>
    <p:extLst>
      <p:ext uri="{BB962C8B-B14F-4D97-AF65-F5344CB8AC3E}">
        <p14:creationId xmlns:p14="http://schemas.microsoft.com/office/powerpoint/2010/main" val="895330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cxnSp>
        <p:nvCxnSpPr>
          <p:cNvPr id="3" name="Straight Connector 2"/>
          <p:cNvCxnSpPr>
            <a:cxnSpLocks/>
          </p:cNvCxnSpPr>
          <p:nvPr/>
        </p:nvCxnSpPr>
        <p:spPr>
          <a:xfrm>
            <a:off x="4308389" y="1650340"/>
            <a:ext cx="0" cy="5207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64815" y="3156427"/>
            <a:ext cx="3669347" cy="227306"/>
          </a:xfrm>
          <a:prstGeom prst="rect">
            <a:avLst/>
          </a:prstGeom>
          <a:noFill/>
        </p:spPr>
        <p:txBody>
          <a:bodyPr wrap="square" lIns="0" rIns="0" rtlCol="0">
            <a:spAutoFit/>
          </a:bodyPr>
          <a:lstStyle/>
          <a:p>
            <a:pPr>
              <a:lnSpc>
                <a:spcPct val="70000"/>
              </a:lnSpc>
            </a:pPr>
            <a:r>
              <a:rPr lang="en-US" sz="1200" dirty="0">
                <a:latin typeface="+mj-lt"/>
              </a:rPr>
              <a:t>INTERDEPENDENT</a:t>
            </a:r>
            <a:endParaRPr lang="en-US" sz="1200" dirty="0">
              <a:solidFill>
                <a:schemeClr val="accent1"/>
              </a:solidFill>
              <a:latin typeface="+mj-lt"/>
            </a:endParaRPr>
          </a:p>
        </p:txBody>
      </p:sp>
      <p:sp>
        <p:nvSpPr>
          <p:cNvPr id="18" name="TextBox 17"/>
          <p:cNvSpPr txBox="1"/>
          <p:nvPr/>
        </p:nvSpPr>
        <p:spPr>
          <a:xfrm>
            <a:off x="6864815" y="3460406"/>
            <a:ext cx="3669348" cy="1187248"/>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This generation show inner wisdom with deep empathy for others. They understand that there are 2 sides to the story and although they have their personal needs the employer also has a set of needs that must be accommodated. The parties move from being independent to interdependent on each other</a:t>
            </a:r>
          </a:p>
        </p:txBody>
      </p:sp>
      <p:cxnSp>
        <p:nvCxnSpPr>
          <p:cNvPr id="20" name="Straight Connector 19"/>
          <p:cNvCxnSpPr/>
          <p:nvPr/>
        </p:nvCxnSpPr>
        <p:spPr>
          <a:xfrm>
            <a:off x="4175039" y="3936963"/>
            <a:ext cx="26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738A8FCE-F69F-96CF-0756-11213E6851C8}"/>
              </a:ext>
            </a:extLst>
          </p:cNvPr>
          <p:cNvSpPr txBox="1">
            <a:spLocks/>
          </p:cNvSpPr>
          <p:nvPr/>
        </p:nvSpPr>
        <p:spPr>
          <a:xfrm>
            <a:off x="1100999" y="422869"/>
            <a:ext cx="10814481" cy="1621619"/>
          </a:xfrm>
          <a:prstGeom prst="rect">
            <a:avLst/>
          </a:prstGeom>
        </p:spPr>
        <p:txBody>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3600" spc="0" dirty="0"/>
              <a:t>FROM INDEPENDENT TO INTERDEPENDENT</a:t>
            </a:r>
          </a:p>
        </p:txBody>
      </p:sp>
      <p:pic>
        <p:nvPicPr>
          <p:cNvPr id="1028" name="Picture 4" descr="What do Gen Z want from news publishers? - Twipe">
            <a:extLst>
              <a:ext uri="{FF2B5EF4-FFF2-40B4-BE49-F238E27FC236}">
                <a16:creationId xmlns:a16="http://schemas.microsoft.com/office/drawing/2014/main" id="{1468A9AD-44B3-7221-D642-43B4A119D7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22" r="75027" b="35385"/>
          <a:stretch/>
        </p:blipFill>
        <p:spPr bwMode="auto">
          <a:xfrm>
            <a:off x="5071543" y="3392099"/>
            <a:ext cx="1024457" cy="1075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4F5D55-1384-4520-D145-967560022FF2}"/>
              </a:ext>
            </a:extLst>
          </p:cNvPr>
          <p:cNvSpPr txBox="1"/>
          <p:nvPr/>
        </p:nvSpPr>
        <p:spPr>
          <a:xfrm>
            <a:off x="1819376" y="3807717"/>
            <a:ext cx="2150552" cy="317266"/>
          </a:xfrm>
          <a:prstGeom prst="rect">
            <a:avLst/>
          </a:prstGeom>
          <a:noFill/>
        </p:spPr>
        <p:txBody>
          <a:bodyPr wrap="square" lIns="0" rIns="0" rtlCol="0">
            <a:spAutoFit/>
          </a:bodyPr>
          <a:lstStyle/>
          <a:p>
            <a:pPr algn="r">
              <a:lnSpc>
                <a:spcPct val="70000"/>
              </a:lnSpc>
            </a:pPr>
            <a:r>
              <a:rPr lang="en-US" sz="2000" dirty="0">
                <a:latin typeface="+mj-lt"/>
              </a:rPr>
              <a:t>ALPHA</a:t>
            </a:r>
            <a:endParaRPr lang="en-US" sz="2000" dirty="0">
              <a:solidFill>
                <a:schemeClr val="accent1"/>
              </a:solidFill>
              <a:latin typeface="+mj-lt"/>
            </a:endParaRPr>
          </a:p>
        </p:txBody>
      </p:sp>
      <p:sp>
        <p:nvSpPr>
          <p:cNvPr id="11" name="TextBox 10">
            <a:extLst>
              <a:ext uri="{FF2B5EF4-FFF2-40B4-BE49-F238E27FC236}">
                <a16:creationId xmlns:a16="http://schemas.microsoft.com/office/drawing/2014/main" id="{2078A88C-E1B5-DBE6-9548-249944E934D0}"/>
              </a:ext>
            </a:extLst>
          </p:cNvPr>
          <p:cNvSpPr txBox="1"/>
          <p:nvPr/>
        </p:nvSpPr>
        <p:spPr>
          <a:xfrm>
            <a:off x="2396502" y="4071567"/>
            <a:ext cx="1573426" cy="183448"/>
          </a:xfrm>
          <a:prstGeom prst="rect">
            <a:avLst/>
          </a:prstGeom>
          <a:noFill/>
        </p:spPr>
        <p:txBody>
          <a:bodyPr wrap="square" lIns="0" rIns="0" rtlCol="0">
            <a:spAutoFit/>
          </a:bodyPr>
          <a:lstStyle/>
          <a:p>
            <a:pPr algn="r">
              <a:lnSpc>
                <a:spcPct val="70000"/>
              </a:lnSpc>
            </a:pPr>
            <a:r>
              <a:rPr lang="en-US" sz="800" dirty="0">
                <a:solidFill>
                  <a:schemeClr val="tx1">
                    <a:lumMod val="50000"/>
                    <a:lumOff val="50000"/>
                  </a:schemeClr>
                </a:solidFill>
              </a:rPr>
              <a:t>2015 - 2025</a:t>
            </a:r>
          </a:p>
        </p:txBody>
      </p:sp>
    </p:spTree>
    <p:extLst>
      <p:ext uri="{BB962C8B-B14F-4D97-AF65-F5344CB8AC3E}">
        <p14:creationId xmlns:p14="http://schemas.microsoft.com/office/powerpoint/2010/main" val="9476277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3" name="Title 2"/>
          <p:cNvSpPr>
            <a:spLocks noGrp="1"/>
          </p:cNvSpPr>
          <p:nvPr>
            <p:ph type="title"/>
          </p:nvPr>
        </p:nvSpPr>
        <p:spPr>
          <a:xfrm>
            <a:off x="1177016" y="1807381"/>
            <a:ext cx="4165611" cy="1621619"/>
          </a:xfrm>
        </p:spPr>
        <p:txBody>
          <a:bodyPr/>
          <a:lstStyle/>
          <a:p>
            <a:r>
              <a:rPr lang="en-US" b="1" dirty="0"/>
              <a:t>THE PROBLEMS</a:t>
            </a:r>
            <a:endParaRPr lang="en-US" b="1" dirty="0">
              <a:solidFill>
                <a:schemeClr val="accent1"/>
              </a:solidFill>
            </a:endParaRPr>
          </a:p>
        </p:txBody>
      </p:sp>
      <p:sp>
        <p:nvSpPr>
          <p:cNvPr id="4" name="TextBox 3">
            <a:extLst>
              <a:ext uri="{FF2B5EF4-FFF2-40B4-BE49-F238E27FC236}">
                <a16:creationId xmlns:a16="http://schemas.microsoft.com/office/drawing/2014/main" id="{10B80AAA-F64A-A210-AB93-0E7237183B95}"/>
              </a:ext>
            </a:extLst>
          </p:cNvPr>
          <p:cNvSpPr txBox="1"/>
          <p:nvPr/>
        </p:nvSpPr>
        <p:spPr>
          <a:xfrm>
            <a:off x="1189223" y="2381384"/>
            <a:ext cx="3977293" cy="1837426"/>
          </a:xfrm>
          <a:prstGeom prst="rect">
            <a:avLst/>
          </a:prstGeom>
          <a:noFill/>
        </p:spPr>
        <p:txBody>
          <a:bodyPr wrap="square" lIns="0" rIns="0" rtlCol="0">
            <a:spAutoFit/>
          </a:bodyPr>
          <a:lstStyle/>
          <a:p>
            <a:pPr>
              <a:lnSpc>
                <a:spcPct val="150000"/>
              </a:lnSpc>
              <a:spcBef>
                <a:spcPts val="600"/>
              </a:spcBef>
            </a:pPr>
            <a:r>
              <a:rPr lang="en-US" sz="1000" dirty="0">
                <a:solidFill>
                  <a:schemeClr val="tx1">
                    <a:alpha val="80000"/>
                  </a:schemeClr>
                </a:solidFill>
              </a:rPr>
              <a:t>Covid has intensified &amp; accelerated the problem</a:t>
            </a:r>
          </a:p>
          <a:p>
            <a:pPr>
              <a:lnSpc>
                <a:spcPct val="150000"/>
              </a:lnSpc>
              <a:spcBef>
                <a:spcPts val="600"/>
              </a:spcBef>
            </a:pPr>
            <a:endParaRPr lang="en-US" sz="1000" dirty="0">
              <a:solidFill>
                <a:schemeClr val="tx1">
                  <a:alpha val="65000"/>
                </a:schemeClr>
              </a:solidFill>
              <a:latin typeface="Open Sans Regular" charset="0"/>
              <a:ea typeface="Open Sans Regular" charset="0"/>
              <a:cs typeface="Open Sans Regular" charset="0"/>
            </a:endParaRPr>
          </a:p>
          <a:p>
            <a:pPr>
              <a:lnSpc>
                <a:spcPct val="150000"/>
              </a:lnSpc>
              <a:spcBef>
                <a:spcPts val="600"/>
              </a:spcBef>
            </a:pPr>
            <a:endParaRPr lang="en-US" sz="1000" dirty="0">
              <a:solidFill>
                <a:schemeClr val="tx1">
                  <a:alpha val="80000"/>
                </a:schemeClr>
              </a:solidFill>
            </a:endParaRPr>
          </a:p>
          <a:p>
            <a:pPr>
              <a:lnSpc>
                <a:spcPct val="150000"/>
              </a:lnSpc>
              <a:spcBef>
                <a:spcPts val="600"/>
              </a:spcBef>
            </a:pPr>
            <a:endParaRPr lang="en-US" sz="1000" dirty="0">
              <a:solidFill>
                <a:schemeClr val="tx1">
                  <a:alpha val="80000"/>
                </a:schemeClr>
              </a:solidFill>
            </a:endParaRPr>
          </a:p>
          <a:p>
            <a:pPr>
              <a:lnSpc>
                <a:spcPct val="150000"/>
              </a:lnSpc>
              <a:spcBef>
                <a:spcPts val="600"/>
              </a:spcBef>
            </a:pPr>
            <a:endParaRPr lang="en-US" sz="1000" dirty="0">
              <a:solidFill>
                <a:schemeClr val="tx1">
                  <a:alpha val="80000"/>
                </a:schemeClr>
              </a:solidFill>
            </a:endParaRPr>
          </a:p>
          <a:p>
            <a:pPr>
              <a:lnSpc>
                <a:spcPct val="150000"/>
              </a:lnSpc>
              <a:spcBef>
                <a:spcPts val="600"/>
              </a:spcBef>
            </a:pPr>
            <a:endParaRPr lang="en-US" sz="1000" dirty="0">
              <a:solidFill>
                <a:schemeClr val="tx1">
                  <a:alpha val="65000"/>
                </a:schemeClr>
              </a:solidFill>
              <a:latin typeface="Open Sans Regular" charset="0"/>
              <a:ea typeface="Open Sans Regular" charset="0"/>
              <a:cs typeface="Open Sans Regular" charset="0"/>
            </a:endParaRPr>
          </a:p>
        </p:txBody>
      </p:sp>
      <p:sp>
        <p:nvSpPr>
          <p:cNvPr id="77" name="Shape 3620">
            <a:extLst>
              <a:ext uri="{FF2B5EF4-FFF2-40B4-BE49-F238E27FC236}">
                <a16:creationId xmlns:a16="http://schemas.microsoft.com/office/drawing/2014/main" id="{032F4EF6-462D-1459-55F6-5D615A7BDF1E}"/>
              </a:ext>
            </a:extLst>
          </p:cNvPr>
          <p:cNvSpPr/>
          <p:nvPr/>
        </p:nvSpPr>
        <p:spPr>
          <a:xfrm>
            <a:off x="10072904" y="1657011"/>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78" name="TextBox 77">
            <a:extLst>
              <a:ext uri="{FF2B5EF4-FFF2-40B4-BE49-F238E27FC236}">
                <a16:creationId xmlns:a16="http://schemas.microsoft.com/office/drawing/2014/main" id="{D646DBD1-DC46-887F-2B14-01D9E3373A4B}"/>
              </a:ext>
            </a:extLst>
          </p:cNvPr>
          <p:cNvSpPr txBox="1"/>
          <p:nvPr/>
        </p:nvSpPr>
        <p:spPr>
          <a:xfrm>
            <a:off x="6244281" y="2307725"/>
            <a:ext cx="2408538" cy="235449"/>
          </a:xfrm>
          <a:prstGeom prst="rect">
            <a:avLst/>
          </a:prstGeom>
          <a:noFill/>
        </p:spPr>
        <p:txBody>
          <a:bodyPr wrap="square" lIns="0" rIns="0" rtlCol="0">
            <a:spAutoFit/>
          </a:bodyPr>
          <a:lstStyle/>
          <a:p>
            <a:pPr algn="ctr">
              <a:lnSpc>
                <a:spcPct val="70000"/>
              </a:lnSpc>
            </a:pPr>
            <a:r>
              <a:rPr lang="en-US" sz="1200" dirty="0">
                <a:latin typeface="+mj-lt"/>
              </a:rPr>
              <a:t>COVIDEERS</a:t>
            </a:r>
            <a:endParaRPr lang="en-US" sz="1200" dirty="0">
              <a:solidFill>
                <a:schemeClr val="accent1"/>
              </a:solidFill>
              <a:latin typeface="+mj-lt"/>
            </a:endParaRPr>
          </a:p>
        </p:txBody>
      </p:sp>
      <p:sp>
        <p:nvSpPr>
          <p:cNvPr id="79" name="Shape 3599">
            <a:extLst>
              <a:ext uri="{FF2B5EF4-FFF2-40B4-BE49-F238E27FC236}">
                <a16:creationId xmlns:a16="http://schemas.microsoft.com/office/drawing/2014/main" id="{63898DB3-DB1B-86AA-91BF-0250C4B1C2F4}"/>
              </a:ext>
            </a:extLst>
          </p:cNvPr>
          <p:cNvSpPr/>
          <p:nvPr/>
        </p:nvSpPr>
        <p:spPr>
          <a:xfrm>
            <a:off x="7230850" y="1657012"/>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100" tIns="38100" rIns="38100" bIns="38100" anchor="ctr"/>
          <a:lstStyle/>
          <a:p>
            <a:pPr algn="ctr"/>
            <a:endParaRPr dirty="0">
              <a:solidFill>
                <a:prstClr val="black"/>
              </a:solidFill>
            </a:endParaRPr>
          </a:p>
        </p:txBody>
      </p:sp>
      <p:sp>
        <p:nvSpPr>
          <p:cNvPr id="80" name="TextBox 79">
            <a:extLst>
              <a:ext uri="{FF2B5EF4-FFF2-40B4-BE49-F238E27FC236}">
                <a16:creationId xmlns:a16="http://schemas.microsoft.com/office/drawing/2014/main" id="{B617EED1-1C37-CB33-412B-9873779A9F53}"/>
              </a:ext>
            </a:extLst>
          </p:cNvPr>
          <p:cNvSpPr txBox="1"/>
          <p:nvPr/>
        </p:nvSpPr>
        <p:spPr>
          <a:xfrm>
            <a:off x="6260757" y="2550868"/>
            <a:ext cx="2392062"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Flexibility, great pay and less stress</a:t>
            </a:r>
          </a:p>
        </p:txBody>
      </p:sp>
      <p:sp>
        <p:nvSpPr>
          <p:cNvPr id="81" name="Rectangle 80">
            <a:extLst>
              <a:ext uri="{FF2B5EF4-FFF2-40B4-BE49-F238E27FC236}">
                <a16:creationId xmlns:a16="http://schemas.microsoft.com/office/drawing/2014/main" id="{4C8C550F-4E34-7D1E-7403-C0A8D5811609}"/>
              </a:ext>
            </a:extLst>
          </p:cNvPr>
          <p:cNvSpPr/>
          <p:nvPr/>
        </p:nvSpPr>
        <p:spPr>
          <a:xfrm>
            <a:off x="6095999" y="1188625"/>
            <a:ext cx="2702012" cy="219456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EB0C78B1-C06C-1B27-15A1-B97BC69E22AF}"/>
              </a:ext>
            </a:extLst>
          </p:cNvPr>
          <p:cNvSpPr/>
          <p:nvPr/>
        </p:nvSpPr>
        <p:spPr>
          <a:xfrm>
            <a:off x="8918488" y="1188625"/>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DE58E81-45B1-22A2-78C4-FB7DCBF7768D}"/>
              </a:ext>
            </a:extLst>
          </p:cNvPr>
          <p:cNvSpPr/>
          <p:nvPr/>
        </p:nvSpPr>
        <p:spPr>
          <a:xfrm>
            <a:off x="6095999" y="350035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21ADA687-7B7C-0625-6BF4-112AA951DD8C}"/>
              </a:ext>
            </a:extLst>
          </p:cNvPr>
          <p:cNvSpPr/>
          <p:nvPr/>
        </p:nvSpPr>
        <p:spPr>
          <a:xfrm>
            <a:off x="8918488" y="350035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TextBox 84">
            <a:extLst>
              <a:ext uri="{FF2B5EF4-FFF2-40B4-BE49-F238E27FC236}">
                <a16:creationId xmlns:a16="http://schemas.microsoft.com/office/drawing/2014/main" id="{A074FF83-691F-7923-76A1-5F90A7C8F985}"/>
              </a:ext>
            </a:extLst>
          </p:cNvPr>
          <p:cNvSpPr txBox="1"/>
          <p:nvPr/>
        </p:nvSpPr>
        <p:spPr>
          <a:xfrm>
            <a:off x="9086335" y="2307725"/>
            <a:ext cx="2408538" cy="227306"/>
          </a:xfrm>
          <a:prstGeom prst="rect">
            <a:avLst/>
          </a:prstGeom>
          <a:noFill/>
        </p:spPr>
        <p:txBody>
          <a:bodyPr wrap="square" lIns="0" rIns="0" rtlCol="0">
            <a:spAutoFit/>
          </a:bodyPr>
          <a:lstStyle/>
          <a:p>
            <a:pPr algn="ctr">
              <a:lnSpc>
                <a:spcPct val="70000"/>
              </a:lnSpc>
            </a:pPr>
            <a:r>
              <a:rPr lang="en-US" sz="1200" dirty="0">
                <a:latin typeface="+mj-lt"/>
              </a:rPr>
              <a:t>MID LIFE CAREER CRISIS</a:t>
            </a:r>
            <a:endParaRPr lang="en-US" sz="1200" dirty="0">
              <a:solidFill>
                <a:schemeClr val="accent1"/>
              </a:solidFill>
              <a:latin typeface="+mj-lt"/>
            </a:endParaRPr>
          </a:p>
        </p:txBody>
      </p:sp>
      <p:sp>
        <p:nvSpPr>
          <p:cNvPr id="86" name="TextBox 85">
            <a:extLst>
              <a:ext uri="{FF2B5EF4-FFF2-40B4-BE49-F238E27FC236}">
                <a16:creationId xmlns:a16="http://schemas.microsoft.com/office/drawing/2014/main" id="{2DFFAB75-5694-7F48-0B8D-E1BF136F496C}"/>
              </a:ext>
            </a:extLst>
          </p:cNvPr>
          <p:cNvSpPr txBox="1"/>
          <p:nvPr/>
        </p:nvSpPr>
        <p:spPr>
          <a:xfrm>
            <a:off x="9102811" y="2550868"/>
            <a:ext cx="2392062" cy="448584"/>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Change, job fulfillment and making a difference </a:t>
            </a:r>
          </a:p>
        </p:txBody>
      </p:sp>
      <p:sp>
        <p:nvSpPr>
          <p:cNvPr id="87" name="TextBox 86">
            <a:extLst>
              <a:ext uri="{FF2B5EF4-FFF2-40B4-BE49-F238E27FC236}">
                <a16:creationId xmlns:a16="http://schemas.microsoft.com/office/drawing/2014/main" id="{3D0B3E1F-5170-7B8B-9ECD-92304FFB2314}"/>
              </a:ext>
            </a:extLst>
          </p:cNvPr>
          <p:cNvSpPr txBox="1"/>
          <p:nvPr/>
        </p:nvSpPr>
        <p:spPr>
          <a:xfrm>
            <a:off x="6244281" y="4573130"/>
            <a:ext cx="2408538" cy="235449"/>
          </a:xfrm>
          <a:prstGeom prst="rect">
            <a:avLst/>
          </a:prstGeom>
          <a:noFill/>
        </p:spPr>
        <p:txBody>
          <a:bodyPr wrap="square" lIns="0" rIns="0" rtlCol="0">
            <a:spAutoFit/>
          </a:bodyPr>
          <a:lstStyle/>
          <a:p>
            <a:pPr algn="ctr">
              <a:lnSpc>
                <a:spcPct val="70000"/>
              </a:lnSpc>
            </a:pPr>
            <a:r>
              <a:rPr lang="en-US" sz="1200" dirty="0">
                <a:latin typeface="+mj-lt"/>
              </a:rPr>
              <a:t>ENTITLED BUNCH!</a:t>
            </a:r>
            <a:endParaRPr lang="en-US" sz="1200" dirty="0">
              <a:solidFill>
                <a:schemeClr val="accent1"/>
              </a:solidFill>
              <a:latin typeface="+mj-lt"/>
            </a:endParaRPr>
          </a:p>
        </p:txBody>
      </p:sp>
      <p:sp>
        <p:nvSpPr>
          <p:cNvPr id="88" name="TextBox 87">
            <a:extLst>
              <a:ext uri="{FF2B5EF4-FFF2-40B4-BE49-F238E27FC236}">
                <a16:creationId xmlns:a16="http://schemas.microsoft.com/office/drawing/2014/main" id="{71DB15C2-0CD3-E5F3-4F33-66126B572C44}"/>
              </a:ext>
            </a:extLst>
          </p:cNvPr>
          <p:cNvSpPr txBox="1"/>
          <p:nvPr/>
        </p:nvSpPr>
        <p:spPr>
          <a:xfrm>
            <a:off x="6260757" y="4816273"/>
            <a:ext cx="2392062" cy="448584"/>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Work life balance, fair pay and value alignment</a:t>
            </a:r>
          </a:p>
        </p:txBody>
      </p:sp>
      <p:sp>
        <p:nvSpPr>
          <p:cNvPr id="89" name="TextBox 88">
            <a:extLst>
              <a:ext uri="{FF2B5EF4-FFF2-40B4-BE49-F238E27FC236}">
                <a16:creationId xmlns:a16="http://schemas.microsoft.com/office/drawing/2014/main" id="{EFE84992-D4AC-68B4-6342-5AAA38A5C704}"/>
              </a:ext>
            </a:extLst>
          </p:cNvPr>
          <p:cNvSpPr txBox="1"/>
          <p:nvPr/>
        </p:nvSpPr>
        <p:spPr>
          <a:xfrm>
            <a:off x="9086335" y="4573130"/>
            <a:ext cx="2408538" cy="235449"/>
          </a:xfrm>
          <a:prstGeom prst="rect">
            <a:avLst/>
          </a:prstGeom>
          <a:noFill/>
        </p:spPr>
        <p:txBody>
          <a:bodyPr wrap="square" lIns="0" rIns="0" rtlCol="0">
            <a:spAutoFit/>
          </a:bodyPr>
          <a:lstStyle/>
          <a:p>
            <a:pPr algn="ctr">
              <a:lnSpc>
                <a:spcPct val="70000"/>
              </a:lnSpc>
            </a:pPr>
            <a:r>
              <a:rPr lang="en-US" sz="1200" dirty="0">
                <a:latin typeface="+mj-lt"/>
              </a:rPr>
              <a:t>CORPORATE REALITY</a:t>
            </a:r>
            <a:endParaRPr lang="en-US" sz="1200" dirty="0">
              <a:solidFill>
                <a:schemeClr val="accent1"/>
              </a:solidFill>
              <a:latin typeface="+mj-lt"/>
            </a:endParaRPr>
          </a:p>
        </p:txBody>
      </p:sp>
      <p:sp>
        <p:nvSpPr>
          <p:cNvPr id="90" name="TextBox 89">
            <a:extLst>
              <a:ext uri="{FF2B5EF4-FFF2-40B4-BE49-F238E27FC236}">
                <a16:creationId xmlns:a16="http://schemas.microsoft.com/office/drawing/2014/main" id="{73D1CD11-793C-9E35-DD24-577871386C70}"/>
              </a:ext>
            </a:extLst>
          </p:cNvPr>
          <p:cNvSpPr txBox="1"/>
          <p:nvPr/>
        </p:nvSpPr>
        <p:spPr>
          <a:xfrm>
            <a:off x="9102811" y="4816273"/>
            <a:ext cx="2392062" cy="448584"/>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Confidence, deep relationship building and long-term career fulfillment</a:t>
            </a:r>
          </a:p>
        </p:txBody>
      </p:sp>
      <p:sp>
        <p:nvSpPr>
          <p:cNvPr id="91" name="Shape 3759">
            <a:extLst>
              <a:ext uri="{FF2B5EF4-FFF2-40B4-BE49-F238E27FC236}">
                <a16:creationId xmlns:a16="http://schemas.microsoft.com/office/drawing/2014/main" id="{CE0BFC84-4193-0152-478B-B054FCBBE023}"/>
              </a:ext>
            </a:extLst>
          </p:cNvPr>
          <p:cNvSpPr/>
          <p:nvPr/>
        </p:nvSpPr>
        <p:spPr>
          <a:xfrm>
            <a:off x="7221067" y="392241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92" name="Shape 3677">
            <a:extLst>
              <a:ext uri="{FF2B5EF4-FFF2-40B4-BE49-F238E27FC236}">
                <a16:creationId xmlns:a16="http://schemas.microsoft.com/office/drawing/2014/main" id="{B87EB8FC-2986-6D17-F971-F3BBFDF5701E}"/>
              </a:ext>
            </a:extLst>
          </p:cNvPr>
          <p:cNvSpPr/>
          <p:nvPr/>
        </p:nvSpPr>
        <p:spPr>
          <a:xfrm>
            <a:off x="10072903" y="3963495"/>
            <a:ext cx="451877" cy="369717"/>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cxnSp>
        <p:nvCxnSpPr>
          <p:cNvPr id="93" name="Straight Connector 92">
            <a:extLst>
              <a:ext uri="{FF2B5EF4-FFF2-40B4-BE49-F238E27FC236}">
                <a16:creationId xmlns:a16="http://schemas.microsoft.com/office/drawing/2014/main" id="{4D66D1BB-9928-A345-BB0D-938AE2B4EF52}"/>
              </a:ext>
            </a:extLst>
          </p:cNvPr>
          <p:cNvCxnSpPr/>
          <p:nvPr/>
        </p:nvCxnSpPr>
        <p:spPr>
          <a:xfrm>
            <a:off x="5631255" y="1188625"/>
            <a:ext cx="0" cy="4506287"/>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308453A-FC65-925E-64AC-E5055AC86F1B}"/>
              </a:ext>
            </a:extLst>
          </p:cNvPr>
          <p:cNvSpPr txBox="1"/>
          <p:nvPr/>
        </p:nvSpPr>
        <p:spPr>
          <a:xfrm>
            <a:off x="4426986" y="927638"/>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SENIOR</a:t>
            </a:r>
          </a:p>
        </p:txBody>
      </p:sp>
      <p:sp>
        <p:nvSpPr>
          <p:cNvPr id="95" name="TextBox 94">
            <a:extLst>
              <a:ext uri="{FF2B5EF4-FFF2-40B4-BE49-F238E27FC236}">
                <a16:creationId xmlns:a16="http://schemas.microsoft.com/office/drawing/2014/main" id="{1C74600B-DAAE-2A62-DD9B-B85D51CAB790}"/>
              </a:ext>
            </a:extLst>
          </p:cNvPr>
          <p:cNvSpPr txBox="1"/>
          <p:nvPr/>
        </p:nvSpPr>
        <p:spPr>
          <a:xfrm>
            <a:off x="4426986" y="5761744"/>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JUNIOR</a:t>
            </a:r>
          </a:p>
        </p:txBody>
      </p:sp>
      <p:cxnSp>
        <p:nvCxnSpPr>
          <p:cNvPr id="96" name="Straight Connector 95">
            <a:extLst>
              <a:ext uri="{FF2B5EF4-FFF2-40B4-BE49-F238E27FC236}">
                <a16:creationId xmlns:a16="http://schemas.microsoft.com/office/drawing/2014/main" id="{CCCA0F49-A84E-0C6D-C515-A5EAC6B7E5BB}"/>
              </a:ext>
            </a:extLst>
          </p:cNvPr>
          <p:cNvCxnSpPr>
            <a:cxnSpLocks/>
          </p:cNvCxnSpPr>
          <p:nvPr/>
        </p:nvCxnSpPr>
        <p:spPr>
          <a:xfrm flipH="1">
            <a:off x="6095999" y="6003801"/>
            <a:ext cx="5524501"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005CD56-858F-79CA-5274-7EE9A1918942}"/>
              </a:ext>
            </a:extLst>
          </p:cNvPr>
          <p:cNvSpPr txBox="1"/>
          <p:nvPr/>
        </p:nvSpPr>
        <p:spPr>
          <a:xfrm>
            <a:off x="5342627" y="6116976"/>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ATTRACTION</a:t>
            </a:r>
          </a:p>
        </p:txBody>
      </p:sp>
      <p:grpSp>
        <p:nvGrpSpPr>
          <p:cNvPr id="98" name="Group 97">
            <a:extLst>
              <a:ext uri="{FF2B5EF4-FFF2-40B4-BE49-F238E27FC236}">
                <a16:creationId xmlns:a16="http://schemas.microsoft.com/office/drawing/2014/main" id="{9DA7BDE9-F438-8BA3-7F23-0CD3FE4EFCBC}"/>
              </a:ext>
            </a:extLst>
          </p:cNvPr>
          <p:cNvGrpSpPr/>
          <p:nvPr/>
        </p:nvGrpSpPr>
        <p:grpSpPr>
          <a:xfrm>
            <a:off x="5707864" y="6384107"/>
            <a:ext cx="6387565" cy="324588"/>
            <a:chOff x="5355410" y="6418877"/>
            <a:chExt cx="6795255" cy="159787"/>
          </a:xfrm>
        </p:grpSpPr>
        <p:sp>
          <p:nvSpPr>
            <p:cNvPr id="99" name="TextBox 98">
              <a:extLst>
                <a:ext uri="{FF2B5EF4-FFF2-40B4-BE49-F238E27FC236}">
                  <a16:creationId xmlns:a16="http://schemas.microsoft.com/office/drawing/2014/main" id="{5C13323B-3246-A4E2-E286-5A0E9AD4D6AF}"/>
                </a:ext>
              </a:extLst>
            </p:cNvPr>
            <p:cNvSpPr txBox="1"/>
            <p:nvPr/>
          </p:nvSpPr>
          <p:spPr>
            <a:xfrm>
              <a:off x="5355410" y="6418877"/>
              <a:ext cx="1480114" cy="159787"/>
            </a:xfrm>
            <a:prstGeom prst="rect">
              <a:avLst/>
            </a:prstGeom>
            <a:noFill/>
          </p:spPr>
          <p:txBody>
            <a:bodyPr wrap="square" lIns="0" rIns="0" rtlCol="0">
              <a:spAutoFit/>
            </a:bodyPr>
            <a:lstStyle/>
            <a:p>
              <a:pPr algn="ctr">
                <a:lnSpc>
                  <a:spcPct val="70000"/>
                </a:lnSpc>
              </a:pPr>
              <a:r>
                <a:rPr lang="en-US" sz="600" dirty="0">
                  <a:latin typeface="+mj-lt"/>
                </a:rPr>
                <a:t>ATTRACTION</a:t>
              </a:r>
            </a:p>
          </p:txBody>
        </p:sp>
        <p:sp>
          <p:nvSpPr>
            <p:cNvPr id="100" name="TextBox 99">
              <a:extLst>
                <a:ext uri="{FF2B5EF4-FFF2-40B4-BE49-F238E27FC236}">
                  <a16:creationId xmlns:a16="http://schemas.microsoft.com/office/drawing/2014/main" id="{A550FE38-FF92-06C6-08FD-8C28C5050102}"/>
                </a:ext>
              </a:extLst>
            </p:cNvPr>
            <p:cNvSpPr txBox="1"/>
            <p:nvPr/>
          </p:nvSpPr>
          <p:spPr>
            <a:xfrm>
              <a:off x="6247994" y="6418877"/>
              <a:ext cx="1480114" cy="159787"/>
            </a:xfrm>
            <a:prstGeom prst="rect">
              <a:avLst/>
            </a:prstGeom>
            <a:noFill/>
          </p:spPr>
          <p:txBody>
            <a:bodyPr wrap="square" lIns="0" rIns="0" rtlCol="0">
              <a:spAutoFit/>
            </a:bodyPr>
            <a:lstStyle/>
            <a:p>
              <a:pPr algn="ctr">
                <a:lnSpc>
                  <a:spcPct val="70000"/>
                </a:lnSpc>
              </a:pPr>
              <a:r>
                <a:rPr lang="en-US" sz="600" dirty="0">
                  <a:latin typeface="+mj-lt"/>
                </a:rPr>
                <a:t>RECRUITMENT</a:t>
              </a:r>
            </a:p>
          </p:txBody>
        </p:sp>
        <p:sp>
          <p:nvSpPr>
            <p:cNvPr id="101" name="TextBox 100">
              <a:extLst>
                <a:ext uri="{FF2B5EF4-FFF2-40B4-BE49-F238E27FC236}">
                  <a16:creationId xmlns:a16="http://schemas.microsoft.com/office/drawing/2014/main" id="{19B27D03-2793-51E4-BCD1-65E5892AB497}"/>
                </a:ext>
              </a:extLst>
            </p:cNvPr>
            <p:cNvSpPr txBox="1"/>
            <p:nvPr/>
          </p:nvSpPr>
          <p:spPr>
            <a:xfrm>
              <a:off x="7140578" y="6418877"/>
              <a:ext cx="1480114" cy="159787"/>
            </a:xfrm>
            <a:prstGeom prst="rect">
              <a:avLst/>
            </a:prstGeom>
            <a:noFill/>
          </p:spPr>
          <p:txBody>
            <a:bodyPr wrap="square" lIns="0" rIns="0" rtlCol="0">
              <a:spAutoFit/>
            </a:bodyPr>
            <a:lstStyle/>
            <a:p>
              <a:pPr algn="ctr">
                <a:lnSpc>
                  <a:spcPct val="70000"/>
                </a:lnSpc>
              </a:pPr>
              <a:r>
                <a:rPr lang="en-US" sz="600" dirty="0">
                  <a:latin typeface="+mj-lt"/>
                </a:rPr>
                <a:t>ENGAGEMENT</a:t>
              </a:r>
            </a:p>
          </p:txBody>
        </p:sp>
        <p:sp>
          <p:nvSpPr>
            <p:cNvPr id="102" name="TextBox 101">
              <a:extLst>
                <a:ext uri="{FF2B5EF4-FFF2-40B4-BE49-F238E27FC236}">
                  <a16:creationId xmlns:a16="http://schemas.microsoft.com/office/drawing/2014/main" id="{FA8DD287-6FF8-F7A0-6E63-68884C3CC566}"/>
                </a:ext>
              </a:extLst>
            </p:cNvPr>
            <p:cNvSpPr txBox="1"/>
            <p:nvPr/>
          </p:nvSpPr>
          <p:spPr>
            <a:xfrm>
              <a:off x="8033162" y="6418877"/>
              <a:ext cx="1480114" cy="159787"/>
            </a:xfrm>
            <a:prstGeom prst="rect">
              <a:avLst/>
            </a:prstGeom>
            <a:noFill/>
          </p:spPr>
          <p:txBody>
            <a:bodyPr wrap="square" lIns="0" rIns="0" rtlCol="0">
              <a:spAutoFit/>
            </a:bodyPr>
            <a:lstStyle/>
            <a:p>
              <a:pPr algn="ctr">
                <a:lnSpc>
                  <a:spcPct val="70000"/>
                </a:lnSpc>
              </a:pPr>
              <a:r>
                <a:rPr lang="en-US" sz="600" dirty="0">
                  <a:latin typeface="+mj-lt"/>
                </a:rPr>
                <a:t>MOTIVATION </a:t>
              </a:r>
            </a:p>
          </p:txBody>
        </p:sp>
        <p:sp>
          <p:nvSpPr>
            <p:cNvPr id="103" name="TextBox 102">
              <a:extLst>
                <a:ext uri="{FF2B5EF4-FFF2-40B4-BE49-F238E27FC236}">
                  <a16:creationId xmlns:a16="http://schemas.microsoft.com/office/drawing/2014/main" id="{07A0BD36-F31B-A432-3165-EA754F5CE55C}"/>
                </a:ext>
              </a:extLst>
            </p:cNvPr>
            <p:cNvSpPr txBox="1"/>
            <p:nvPr/>
          </p:nvSpPr>
          <p:spPr>
            <a:xfrm>
              <a:off x="8925746" y="6418877"/>
              <a:ext cx="1480114" cy="159787"/>
            </a:xfrm>
            <a:prstGeom prst="rect">
              <a:avLst/>
            </a:prstGeom>
            <a:noFill/>
          </p:spPr>
          <p:txBody>
            <a:bodyPr wrap="square" lIns="0" rIns="0" rtlCol="0">
              <a:spAutoFit/>
            </a:bodyPr>
            <a:lstStyle/>
            <a:p>
              <a:pPr algn="ctr">
                <a:lnSpc>
                  <a:spcPct val="70000"/>
                </a:lnSpc>
              </a:pPr>
              <a:r>
                <a:rPr lang="en-US" sz="600" dirty="0">
                  <a:latin typeface="+mj-lt"/>
                </a:rPr>
                <a:t>MANAGEMENT</a:t>
              </a:r>
            </a:p>
          </p:txBody>
        </p:sp>
        <p:sp>
          <p:nvSpPr>
            <p:cNvPr id="104" name="TextBox 103">
              <a:extLst>
                <a:ext uri="{FF2B5EF4-FFF2-40B4-BE49-F238E27FC236}">
                  <a16:creationId xmlns:a16="http://schemas.microsoft.com/office/drawing/2014/main" id="{23DE8E59-8FF5-0457-71B4-16260FAE0FB7}"/>
                </a:ext>
              </a:extLst>
            </p:cNvPr>
            <p:cNvSpPr txBox="1"/>
            <p:nvPr/>
          </p:nvSpPr>
          <p:spPr>
            <a:xfrm>
              <a:off x="9818330" y="6418877"/>
              <a:ext cx="1480114" cy="159787"/>
            </a:xfrm>
            <a:prstGeom prst="rect">
              <a:avLst/>
            </a:prstGeom>
            <a:noFill/>
          </p:spPr>
          <p:txBody>
            <a:bodyPr wrap="square" lIns="0" rIns="0" rtlCol="0">
              <a:spAutoFit/>
            </a:bodyPr>
            <a:lstStyle/>
            <a:p>
              <a:pPr algn="ctr">
                <a:lnSpc>
                  <a:spcPct val="70000"/>
                </a:lnSpc>
              </a:pPr>
              <a:r>
                <a:rPr lang="en-US" sz="600" dirty="0">
                  <a:latin typeface="+mj-lt"/>
                </a:rPr>
                <a:t>PERFORMANCE</a:t>
              </a:r>
            </a:p>
          </p:txBody>
        </p:sp>
        <p:sp>
          <p:nvSpPr>
            <p:cNvPr id="105" name="TextBox 104">
              <a:extLst>
                <a:ext uri="{FF2B5EF4-FFF2-40B4-BE49-F238E27FC236}">
                  <a16:creationId xmlns:a16="http://schemas.microsoft.com/office/drawing/2014/main" id="{1E03D241-CA94-D3F9-E42B-18E3FA429493}"/>
                </a:ext>
              </a:extLst>
            </p:cNvPr>
            <p:cNvSpPr txBox="1"/>
            <p:nvPr/>
          </p:nvSpPr>
          <p:spPr>
            <a:xfrm>
              <a:off x="10670551" y="6418877"/>
              <a:ext cx="1480114" cy="78659"/>
            </a:xfrm>
            <a:prstGeom prst="rect">
              <a:avLst/>
            </a:prstGeom>
            <a:noFill/>
          </p:spPr>
          <p:txBody>
            <a:bodyPr wrap="square" lIns="0" rIns="0" rtlCol="0">
              <a:spAutoFit/>
            </a:bodyPr>
            <a:lstStyle/>
            <a:p>
              <a:pPr algn="ctr">
                <a:lnSpc>
                  <a:spcPct val="70000"/>
                </a:lnSpc>
              </a:pPr>
              <a:r>
                <a:rPr lang="en-US" sz="600" dirty="0">
                  <a:latin typeface="+mj-lt"/>
                </a:rPr>
                <a:t>RETENTION</a:t>
              </a:r>
            </a:p>
          </p:txBody>
        </p:sp>
      </p:grpSp>
      <p:sp>
        <p:nvSpPr>
          <p:cNvPr id="5" name="TextBox 4">
            <a:extLst>
              <a:ext uri="{FF2B5EF4-FFF2-40B4-BE49-F238E27FC236}">
                <a16:creationId xmlns:a16="http://schemas.microsoft.com/office/drawing/2014/main" id="{E6BB5FE6-9B71-C7E1-7E96-0BAE186EAE1B}"/>
              </a:ext>
            </a:extLst>
          </p:cNvPr>
          <p:cNvSpPr txBox="1"/>
          <p:nvPr/>
        </p:nvSpPr>
        <p:spPr>
          <a:xfrm>
            <a:off x="9920601" y="6116976"/>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RETENTION</a:t>
            </a:r>
          </a:p>
        </p:txBody>
      </p:sp>
    </p:spTree>
    <p:extLst>
      <p:ext uri="{BB962C8B-B14F-4D97-AF65-F5344CB8AC3E}">
        <p14:creationId xmlns:p14="http://schemas.microsoft.com/office/powerpoint/2010/main" val="198031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79" grpId="0" animBg="1"/>
      <p:bldP spid="80" grpId="0"/>
      <p:bldP spid="85" grpId="0"/>
      <p:bldP spid="86" grpId="0"/>
      <p:bldP spid="87" grpId="0"/>
      <p:bldP spid="88" grpId="0"/>
      <p:bldP spid="89" grpId="0"/>
      <p:bldP spid="90" grpId="0"/>
      <p:bldP spid="91"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5</a:t>
            </a:fld>
            <a:endParaRPr lang="en-US" dirty="0"/>
          </a:p>
        </p:txBody>
      </p:sp>
      <p:sp>
        <p:nvSpPr>
          <p:cNvPr id="78" name="TextBox 77">
            <a:extLst>
              <a:ext uri="{FF2B5EF4-FFF2-40B4-BE49-F238E27FC236}">
                <a16:creationId xmlns:a16="http://schemas.microsoft.com/office/drawing/2014/main" id="{D646DBD1-DC46-887F-2B14-01D9E3373A4B}"/>
              </a:ext>
            </a:extLst>
          </p:cNvPr>
          <p:cNvSpPr txBox="1"/>
          <p:nvPr/>
        </p:nvSpPr>
        <p:spPr>
          <a:xfrm>
            <a:off x="6266370" y="2712332"/>
            <a:ext cx="2408538" cy="235449"/>
          </a:xfrm>
          <a:prstGeom prst="rect">
            <a:avLst/>
          </a:prstGeom>
          <a:noFill/>
        </p:spPr>
        <p:txBody>
          <a:bodyPr wrap="square" lIns="0" rIns="0" rtlCol="0">
            <a:spAutoFit/>
          </a:bodyPr>
          <a:lstStyle/>
          <a:p>
            <a:pPr algn="ctr">
              <a:lnSpc>
                <a:spcPct val="70000"/>
              </a:lnSpc>
            </a:pPr>
            <a:r>
              <a:rPr lang="en-US" sz="1200" dirty="0">
                <a:latin typeface="+mj-lt"/>
              </a:rPr>
              <a:t>COVIDEERS</a:t>
            </a:r>
            <a:endParaRPr lang="en-US" sz="1200" dirty="0">
              <a:solidFill>
                <a:schemeClr val="accent1"/>
              </a:solidFill>
              <a:latin typeface="+mj-lt"/>
            </a:endParaRPr>
          </a:p>
        </p:txBody>
      </p:sp>
      <p:sp>
        <p:nvSpPr>
          <p:cNvPr id="81" name="Rectangle 80">
            <a:extLst>
              <a:ext uri="{FF2B5EF4-FFF2-40B4-BE49-F238E27FC236}">
                <a16:creationId xmlns:a16="http://schemas.microsoft.com/office/drawing/2014/main" id="{4C8C550F-4E34-7D1E-7403-C0A8D5811609}"/>
              </a:ext>
            </a:extLst>
          </p:cNvPr>
          <p:cNvSpPr/>
          <p:nvPr/>
        </p:nvSpPr>
        <p:spPr>
          <a:xfrm>
            <a:off x="6109850" y="791715"/>
            <a:ext cx="2702012" cy="219456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EB0C78B1-C06C-1B27-15A1-B97BC69E22AF}"/>
              </a:ext>
            </a:extLst>
          </p:cNvPr>
          <p:cNvSpPr/>
          <p:nvPr/>
        </p:nvSpPr>
        <p:spPr>
          <a:xfrm>
            <a:off x="8932339" y="791715"/>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DE58E81-45B1-22A2-78C4-FB7DCBF7768D}"/>
              </a:ext>
            </a:extLst>
          </p:cNvPr>
          <p:cNvSpPr/>
          <p:nvPr/>
        </p:nvSpPr>
        <p:spPr>
          <a:xfrm>
            <a:off x="6109850" y="310344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21ADA687-7B7C-0625-6BF4-112AA951DD8C}"/>
              </a:ext>
            </a:extLst>
          </p:cNvPr>
          <p:cNvSpPr/>
          <p:nvPr/>
        </p:nvSpPr>
        <p:spPr>
          <a:xfrm>
            <a:off x="8932339" y="310344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TextBox 84">
            <a:extLst>
              <a:ext uri="{FF2B5EF4-FFF2-40B4-BE49-F238E27FC236}">
                <a16:creationId xmlns:a16="http://schemas.microsoft.com/office/drawing/2014/main" id="{A074FF83-691F-7923-76A1-5F90A7C8F985}"/>
              </a:ext>
            </a:extLst>
          </p:cNvPr>
          <p:cNvSpPr txBox="1"/>
          <p:nvPr/>
        </p:nvSpPr>
        <p:spPr>
          <a:xfrm>
            <a:off x="9079076" y="2716403"/>
            <a:ext cx="2408538" cy="227306"/>
          </a:xfrm>
          <a:prstGeom prst="rect">
            <a:avLst/>
          </a:prstGeom>
          <a:noFill/>
        </p:spPr>
        <p:txBody>
          <a:bodyPr wrap="square" lIns="0" rIns="0" rtlCol="0">
            <a:spAutoFit/>
          </a:bodyPr>
          <a:lstStyle/>
          <a:p>
            <a:pPr algn="ctr">
              <a:lnSpc>
                <a:spcPct val="70000"/>
              </a:lnSpc>
            </a:pPr>
            <a:r>
              <a:rPr lang="en-US" sz="1200" dirty="0">
                <a:latin typeface="+mj-lt"/>
              </a:rPr>
              <a:t>MID LIFE CAREER CRISIS</a:t>
            </a:r>
            <a:endParaRPr lang="en-US" sz="1200" dirty="0">
              <a:solidFill>
                <a:schemeClr val="accent1"/>
              </a:solidFill>
              <a:latin typeface="+mj-lt"/>
            </a:endParaRPr>
          </a:p>
        </p:txBody>
      </p:sp>
      <p:sp>
        <p:nvSpPr>
          <p:cNvPr id="87" name="TextBox 86">
            <a:extLst>
              <a:ext uri="{FF2B5EF4-FFF2-40B4-BE49-F238E27FC236}">
                <a16:creationId xmlns:a16="http://schemas.microsoft.com/office/drawing/2014/main" id="{3D0B3E1F-5170-7B8B-9ECD-92304FFB2314}"/>
              </a:ext>
            </a:extLst>
          </p:cNvPr>
          <p:cNvSpPr txBox="1"/>
          <p:nvPr/>
        </p:nvSpPr>
        <p:spPr>
          <a:xfrm>
            <a:off x="6258132" y="5035154"/>
            <a:ext cx="2408538" cy="235449"/>
          </a:xfrm>
          <a:prstGeom prst="rect">
            <a:avLst/>
          </a:prstGeom>
          <a:noFill/>
        </p:spPr>
        <p:txBody>
          <a:bodyPr wrap="square" lIns="0" rIns="0" rtlCol="0">
            <a:spAutoFit/>
          </a:bodyPr>
          <a:lstStyle/>
          <a:p>
            <a:pPr algn="ctr">
              <a:lnSpc>
                <a:spcPct val="70000"/>
              </a:lnSpc>
            </a:pPr>
            <a:r>
              <a:rPr lang="en-US" sz="1200" dirty="0">
                <a:latin typeface="+mj-lt"/>
              </a:rPr>
              <a:t>ENTITLED BUNCH!</a:t>
            </a:r>
            <a:endParaRPr lang="en-US" sz="1200" dirty="0">
              <a:solidFill>
                <a:schemeClr val="accent1"/>
              </a:solidFill>
              <a:latin typeface="+mj-lt"/>
            </a:endParaRPr>
          </a:p>
        </p:txBody>
      </p:sp>
      <p:sp>
        <p:nvSpPr>
          <p:cNvPr id="89" name="TextBox 88">
            <a:extLst>
              <a:ext uri="{FF2B5EF4-FFF2-40B4-BE49-F238E27FC236}">
                <a16:creationId xmlns:a16="http://schemas.microsoft.com/office/drawing/2014/main" id="{EFE84992-D4AC-68B4-6342-5AAA38A5C704}"/>
              </a:ext>
            </a:extLst>
          </p:cNvPr>
          <p:cNvSpPr txBox="1"/>
          <p:nvPr/>
        </p:nvSpPr>
        <p:spPr>
          <a:xfrm>
            <a:off x="9079076" y="5027230"/>
            <a:ext cx="2408538" cy="235449"/>
          </a:xfrm>
          <a:prstGeom prst="rect">
            <a:avLst/>
          </a:prstGeom>
          <a:noFill/>
        </p:spPr>
        <p:txBody>
          <a:bodyPr wrap="square" lIns="0" rIns="0" rtlCol="0">
            <a:spAutoFit/>
          </a:bodyPr>
          <a:lstStyle/>
          <a:p>
            <a:pPr algn="ctr">
              <a:lnSpc>
                <a:spcPct val="70000"/>
              </a:lnSpc>
            </a:pPr>
            <a:r>
              <a:rPr lang="en-US" sz="1200" dirty="0">
                <a:latin typeface="+mj-lt"/>
              </a:rPr>
              <a:t>CORPORATE REALITY</a:t>
            </a:r>
            <a:endParaRPr lang="en-US" sz="1200" dirty="0">
              <a:solidFill>
                <a:schemeClr val="accent1"/>
              </a:solidFill>
              <a:latin typeface="+mj-lt"/>
            </a:endParaRPr>
          </a:p>
        </p:txBody>
      </p:sp>
      <p:cxnSp>
        <p:nvCxnSpPr>
          <p:cNvPr id="93" name="Straight Connector 92">
            <a:extLst>
              <a:ext uri="{FF2B5EF4-FFF2-40B4-BE49-F238E27FC236}">
                <a16:creationId xmlns:a16="http://schemas.microsoft.com/office/drawing/2014/main" id="{4D66D1BB-9928-A345-BB0D-938AE2B4EF52}"/>
              </a:ext>
            </a:extLst>
          </p:cNvPr>
          <p:cNvCxnSpPr/>
          <p:nvPr/>
        </p:nvCxnSpPr>
        <p:spPr>
          <a:xfrm>
            <a:off x="5645106" y="791715"/>
            <a:ext cx="0" cy="4506287"/>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308453A-FC65-925E-64AC-E5055AC86F1B}"/>
              </a:ext>
            </a:extLst>
          </p:cNvPr>
          <p:cNvSpPr txBox="1"/>
          <p:nvPr/>
        </p:nvSpPr>
        <p:spPr>
          <a:xfrm>
            <a:off x="4440837" y="530728"/>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SENIOR</a:t>
            </a:r>
          </a:p>
        </p:txBody>
      </p:sp>
      <p:sp>
        <p:nvSpPr>
          <p:cNvPr id="95" name="TextBox 94">
            <a:extLst>
              <a:ext uri="{FF2B5EF4-FFF2-40B4-BE49-F238E27FC236}">
                <a16:creationId xmlns:a16="http://schemas.microsoft.com/office/drawing/2014/main" id="{1C74600B-DAAE-2A62-DD9B-B85D51CAB790}"/>
              </a:ext>
            </a:extLst>
          </p:cNvPr>
          <p:cNvSpPr txBox="1"/>
          <p:nvPr/>
        </p:nvSpPr>
        <p:spPr>
          <a:xfrm>
            <a:off x="4440837" y="5364834"/>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JUNIOR</a:t>
            </a:r>
          </a:p>
        </p:txBody>
      </p:sp>
      <p:cxnSp>
        <p:nvCxnSpPr>
          <p:cNvPr id="96" name="Straight Connector 95">
            <a:extLst>
              <a:ext uri="{FF2B5EF4-FFF2-40B4-BE49-F238E27FC236}">
                <a16:creationId xmlns:a16="http://schemas.microsoft.com/office/drawing/2014/main" id="{CCCA0F49-A84E-0C6D-C515-A5EAC6B7E5BB}"/>
              </a:ext>
            </a:extLst>
          </p:cNvPr>
          <p:cNvCxnSpPr>
            <a:cxnSpLocks/>
          </p:cNvCxnSpPr>
          <p:nvPr/>
        </p:nvCxnSpPr>
        <p:spPr>
          <a:xfrm flipH="1">
            <a:off x="6109850" y="5606891"/>
            <a:ext cx="5524501"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005CD56-858F-79CA-5274-7EE9A1918942}"/>
              </a:ext>
            </a:extLst>
          </p:cNvPr>
          <p:cNvSpPr txBox="1"/>
          <p:nvPr/>
        </p:nvSpPr>
        <p:spPr>
          <a:xfrm>
            <a:off x="5356478" y="5720066"/>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ATTRACTION</a:t>
            </a:r>
          </a:p>
        </p:txBody>
      </p:sp>
      <p:grpSp>
        <p:nvGrpSpPr>
          <p:cNvPr id="98" name="Group 97">
            <a:extLst>
              <a:ext uri="{FF2B5EF4-FFF2-40B4-BE49-F238E27FC236}">
                <a16:creationId xmlns:a16="http://schemas.microsoft.com/office/drawing/2014/main" id="{9DA7BDE9-F438-8BA3-7F23-0CD3FE4EFCBC}"/>
              </a:ext>
            </a:extLst>
          </p:cNvPr>
          <p:cNvGrpSpPr/>
          <p:nvPr/>
        </p:nvGrpSpPr>
        <p:grpSpPr>
          <a:xfrm>
            <a:off x="5721715" y="5987197"/>
            <a:ext cx="6387565" cy="324588"/>
            <a:chOff x="5355410" y="6418877"/>
            <a:chExt cx="6795255" cy="159787"/>
          </a:xfrm>
        </p:grpSpPr>
        <p:sp>
          <p:nvSpPr>
            <p:cNvPr id="99" name="TextBox 98">
              <a:extLst>
                <a:ext uri="{FF2B5EF4-FFF2-40B4-BE49-F238E27FC236}">
                  <a16:creationId xmlns:a16="http://schemas.microsoft.com/office/drawing/2014/main" id="{5C13323B-3246-A4E2-E286-5A0E9AD4D6AF}"/>
                </a:ext>
              </a:extLst>
            </p:cNvPr>
            <p:cNvSpPr txBox="1"/>
            <p:nvPr/>
          </p:nvSpPr>
          <p:spPr>
            <a:xfrm>
              <a:off x="5355410" y="6418877"/>
              <a:ext cx="1480114" cy="159787"/>
            </a:xfrm>
            <a:prstGeom prst="rect">
              <a:avLst/>
            </a:prstGeom>
            <a:noFill/>
          </p:spPr>
          <p:txBody>
            <a:bodyPr wrap="square" lIns="0" rIns="0" rtlCol="0">
              <a:spAutoFit/>
            </a:bodyPr>
            <a:lstStyle/>
            <a:p>
              <a:pPr algn="ctr">
                <a:lnSpc>
                  <a:spcPct val="70000"/>
                </a:lnSpc>
              </a:pPr>
              <a:r>
                <a:rPr lang="en-US" sz="600" dirty="0">
                  <a:latin typeface="+mj-lt"/>
                </a:rPr>
                <a:t>ATTRACTION</a:t>
              </a:r>
            </a:p>
          </p:txBody>
        </p:sp>
        <p:sp>
          <p:nvSpPr>
            <p:cNvPr id="100" name="TextBox 99">
              <a:extLst>
                <a:ext uri="{FF2B5EF4-FFF2-40B4-BE49-F238E27FC236}">
                  <a16:creationId xmlns:a16="http://schemas.microsoft.com/office/drawing/2014/main" id="{A550FE38-FF92-06C6-08FD-8C28C5050102}"/>
                </a:ext>
              </a:extLst>
            </p:cNvPr>
            <p:cNvSpPr txBox="1"/>
            <p:nvPr/>
          </p:nvSpPr>
          <p:spPr>
            <a:xfrm>
              <a:off x="6247994" y="6418877"/>
              <a:ext cx="1480114" cy="159787"/>
            </a:xfrm>
            <a:prstGeom prst="rect">
              <a:avLst/>
            </a:prstGeom>
            <a:noFill/>
          </p:spPr>
          <p:txBody>
            <a:bodyPr wrap="square" lIns="0" rIns="0" rtlCol="0">
              <a:spAutoFit/>
            </a:bodyPr>
            <a:lstStyle/>
            <a:p>
              <a:pPr algn="ctr">
                <a:lnSpc>
                  <a:spcPct val="70000"/>
                </a:lnSpc>
              </a:pPr>
              <a:r>
                <a:rPr lang="en-US" sz="600" dirty="0">
                  <a:latin typeface="+mj-lt"/>
                </a:rPr>
                <a:t>RECRUITMENT</a:t>
              </a:r>
            </a:p>
          </p:txBody>
        </p:sp>
        <p:sp>
          <p:nvSpPr>
            <p:cNvPr id="101" name="TextBox 100">
              <a:extLst>
                <a:ext uri="{FF2B5EF4-FFF2-40B4-BE49-F238E27FC236}">
                  <a16:creationId xmlns:a16="http://schemas.microsoft.com/office/drawing/2014/main" id="{19B27D03-2793-51E4-BCD1-65E5892AB497}"/>
                </a:ext>
              </a:extLst>
            </p:cNvPr>
            <p:cNvSpPr txBox="1"/>
            <p:nvPr/>
          </p:nvSpPr>
          <p:spPr>
            <a:xfrm>
              <a:off x="7140578" y="6418877"/>
              <a:ext cx="1480114" cy="159787"/>
            </a:xfrm>
            <a:prstGeom prst="rect">
              <a:avLst/>
            </a:prstGeom>
            <a:noFill/>
          </p:spPr>
          <p:txBody>
            <a:bodyPr wrap="square" lIns="0" rIns="0" rtlCol="0">
              <a:spAutoFit/>
            </a:bodyPr>
            <a:lstStyle/>
            <a:p>
              <a:pPr algn="ctr">
                <a:lnSpc>
                  <a:spcPct val="70000"/>
                </a:lnSpc>
              </a:pPr>
              <a:r>
                <a:rPr lang="en-US" sz="600" dirty="0">
                  <a:latin typeface="+mj-lt"/>
                </a:rPr>
                <a:t>ENGAGEMENT</a:t>
              </a:r>
            </a:p>
          </p:txBody>
        </p:sp>
        <p:sp>
          <p:nvSpPr>
            <p:cNvPr id="102" name="TextBox 101">
              <a:extLst>
                <a:ext uri="{FF2B5EF4-FFF2-40B4-BE49-F238E27FC236}">
                  <a16:creationId xmlns:a16="http://schemas.microsoft.com/office/drawing/2014/main" id="{FA8DD287-6FF8-F7A0-6E63-68884C3CC566}"/>
                </a:ext>
              </a:extLst>
            </p:cNvPr>
            <p:cNvSpPr txBox="1"/>
            <p:nvPr/>
          </p:nvSpPr>
          <p:spPr>
            <a:xfrm>
              <a:off x="8033162" y="6418877"/>
              <a:ext cx="1480114" cy="159787"/>
            </a:xfrm>
            <a:prstGeom prst="rect">
              <a:avLst/>
            </a:prstGeom>
            <a:noFill/>
          </p:spPr>
          <p:txBody>
            <a:bodyPr wrap="square" lIns="0" rIns="0" rtlCol="0">
              <a:spAutoFit/>
            </a:bodyPr>
            <a:lstStyle/>
            <a:p>
              <a:pPr algn="ctr">
                <a:lnSpc>
                  <a:spcPct val="70000"/>
                </a:lnSpc>
              </a:pPr>
              <a:r>
                <a:rPr lang="en-US" sz="600" dirty="0">
                  <a:latin typeface="+mj-lt"/>
                </a:rPr>
                <a:t>MOTIVATION </a:t>
              </a:r>
            </a:p>
          </p:txBody>
        </p:sp>
        <p:sp>
          <p:nvSpPr>
            <p:cNvPr id="103" name="TextBox 102">
              <a:extLst>
                <a:ext uri="{FF2B5EF4-FFF2-40B4-BE49-F238E27FC236}">
                  <a16:creationId xmlns:a16="http://schemas.microsoft.com/office/drawing/2014/main" id="{07A0BD36-F31B-A432-3165-EA754F5CE55C}"/>
                </a:ext>
              </a:extLst>
            </p:cNvPr>
            <p:cNvSpPr txBox="1"/>
            <p:nvPr/>
          </p:nvSpPr>
          <p:spPr>
            <a:xfrm>
              <a:off x="8925746" y="6418877"/>
              <a:ext cx="1480114" cy="159787"/>
            </a:xfrm>
            <a:prstGeom prst="rect">
              <a:avLst/>
            </a:prstGeom>
            <a:noFill/>
          </p:spPr>
          <p:txBody>
            <a:bodyPr wrap="square" lIns="0" rIns="0" rtlCol="0">
              <a:spAutoFit/>
            </a:bodyPr>
            <a:lstStyle/>
            <a:p>
              <a:pPr algn="ctr">
                <a:lnSpc>
                  <a:spcPct val="70000"/>
                </a:lnSpc>
              </a:pPr>
              <a:r>
                <a:rPr lang="en-US" sz="600" dirty="0">
                  <a:latin typeface="+mj-lt"/>
                </a:rPr>
                <a:t>MANAGEMENT</a:t>
              </a:r>
            </a:p>
          </p:txBody>
        </p:sp>
        <p:sp>
          <p:nvSpPr>
            <p:cNvPr id="104" name="TextBox 103">
              <a:extLst>
                <a:ext uri="{FF2B5EF4-FFF2-40B4-BE49-F238E27FC236}">
                  <a16:creationId xmlns:a16="http://schemas.microsoft.com/office/drawing/2014/main" id="{23DE8E59-8FF5-0457-71B4-16260FAE0FB7}"/>
                </a:ext>
              </a:extLst>
            </p:cNvPr>
            <p:cNvSpPr txBox="1"/>
            <p:nvPr/>
          </p:nvSpPr>
          <p:spPr>
            <a:xfrm>
              <a:off x="9818330" y="6418877"/>
              <a:ext cx="1480114" cy="159787"/>
            </a:xfrm>
            <a:prstGeom prst="rect">
              <a:avLst/>
            </a:prstGeom>
            <a:noFill/>
          </p:spPr>
          <p:txBody>
            <a:bodyPr wrap="square" lIns="0" rIns="0" rtlCol="0">
              <a:spAutoFit/>
            </a:bodyPr>
            <a:lstStyle/>
            <a:p>
              <a:pPr algn="ctr">
                <a:lnSpc>
                  <a:spcPct val="70000"/>
                </a:lnSpc>
              </a:pPr>
              <a:r>
                <a:rPr lang="en-US" sz="600" dirty="0">
                  <a:latin typeface="+mj-lt"/>
                </a:rPr>
                <a:t>PERFORMANCE</a:t>
              </a:r>
            </a:p>
          </p:txBody>
        </p:sp>
        <p:sp>
          <p:nvSpPr>
            <p:cNvPr id="105" name="TextBox 104">
              <a:extLst>
                <a:ext uri="{FF2B5EF4-FFF2-40B4-BE49-F238E27FC236}">
                  <a16:creationId xmlns:a16="http://schemas.microsoft.com/office/drawing/2014/main" id="{1E03D241-CA94-D3F9-E42B-18E3FA429493}"/>
                </a:ext>
              </a:extLst>
            </p:cNvPr>
            <p:cNvSpPr txBox="1"/>
            <p:nvPr/>
          </p:nvSpPr>
          <p:spPr>
            <a:xfrm>
              <a:off x="10670551" y="6418877"/>
              <a:ext cx="1480114" cy="78659"/>
            </a:xfrm>
            <a:prstGeom prst="rect">
              <a:avLst/>
            </a:prstGeom>
            <a:noFill/>
          </p:spPr>
          <p:txBody>
            <a:bodyPr wrap="square" lIns="0" rIns="0" rtlCol="0">
              <a:spAutoFit/>
            </a:bodyPr>
            <a:lstStyle/>
            <a:p>
              <a:pPr algn="ctr">
                <a:lnSpc>
                  <a:spcPct val="70000"/>
                </a:lnSpc>
              </a:pPr>
              <a:r>
                <a:rPr lang="en-US" sz="600" dirty="0">
                  <a:latin typeface="+mj-lt"/>
                </a:rPr>
                <a:t>RETENTION</a:t>
              </a:r>
            </a:p>
          </p:txBody>
        </p:sp>
      </p:grpSp>
      <p:sp>
        <p:nvSpPr>
          <p:cNvPr id="5" name="TextBox 4">
            <a:extLst>
              <a:ext uri="{FF2B5EF4-FFF2-40B4-BE49-F238E27FC236}">
                <a16:creationId xmlns:a16="http://schemas.microsoft.com/office/drawing/2014/main" id="{E6BB5FE6-9B71-C7E1-7E96-0BAE186EAE1B}"/>
              </a:ext>
            </a:extLst>
          </p:cNvPr>
          <p:cNvSpPr txBox="1"/>
          <p:nvPr/>
        </p:nvSpPr>
        <p:spPr>
          <a:xfrm>
            <a:off x="9934452" y="5720066"/>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RETENTION</a:t>
            </a:r>
          </a:p>
        </p:txBody>
      </p:sp>
      <p:grpSp>
        <p:nvGrpSpPr>
          <p:cNvPr id="12" name="Group 11">
            <a:extLst>
              <a:ext uri="{FF2B5EF4-FFF2-40B4-BE49-F238E27FC236}">
                <a16:creationId xmlns:a16="http://schemas.microsoft.com/office/drawing/2014/main" id="{68CD2FE2-EAC8-0073-653F-D79A2BB40A90}"/>
              </a:ext>
            </a:extLst>
          </p:cNvPr>
          <p:cNvGrpSpPr/>
          <p:nvPr/>
        </p:nvGrpSpPr>
        <p:grpSpPr>
          <a:xfrm>
            <a:off x="6780616" y="4484833"/>
            <a:ext cx="1171444" cy="263918"/>
            <a:chOff x="3930869" y="3222155"/>
            <a:chExt cx="1171444" cy="263918"/>
          </a:xfrm>
        </p:grpSpPr>
        <p:sp>
          <p:nvSpPr>
            <p:cNvPr id="8" name="Oval 7">
              <a:extLst>
                <a:ext uri="{FF2B5EF4-FFF2-40B4-BE49-F238E27FC236}">
                  <a16:creationId xmlns:a16="http://schemas.microsoft.com/office/drawing/2014/main" id="{B15017CA-8DA4-C3D0-90D9-89C329D66623}"/>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4AAE51-993B-ED4E-DB89-4CB11690AC04}"/>
                </a:ext>
              </a:extLst>
            </p:cNvPr>
            <p:cNvSpPr txBox="1"/>
            <p:nvPr/>
          </p:nvSpPr>
          <p:spPr>
            <a:xfrm>
              <a:off x="4002749" y="3222155"/>
              <a:ext cx="109956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Technology </a:t>
              </a:r>
            </a:p>
          </p:txBody>
        </p:sp>
      </p:grpSp>
      <p:grpSp>
        <p:nvGrpSpPr>
          <p:cNvPr id="13" name="Group 12">
            <a:extLst>
              <a:ext uri="{FF2B5EF4-FFF2-40B4-BE49-F238E27FC236}">
                <a16:creationId xmlns:a16="http://schemas.microsoft.com/office/drawing/2014/main" id="{4B363E63-343A-E44A-DEFB-FAB9A5A9DF7C}"/>
              </a:ext>
            </a:extLst>
          </p:cNvPr>
          <p:cNvGrpSpPr/>
          <p:nvPr/>
        </p:nvGrpSpPr>
        <p:grpSpPr>
          <a:xfrm>
            <a:off x="6433569" y="3516516"/>
            <a:ext cx="1285202" cy="263918"/>
            <a:chOff x="3930869" y="3222155"/>
            <a:chExt cx="1285202" cy="263918"/>
          </a:xfrm>
        </p:grpSpPr>
        <p:sp>
          <p:nvSpPr>
            <p:cNvPr id="14" name="Oval 13">
              <a:extLst>
                <a:ext uri="{FF2B5EF4-FFF2-40B4-BE49-F238E27FC236}">
                  <a16:creationId xmlns:a16="http://schemas.microsoft.com/office/drawing/2014/main" id="{9D691ED4-1129-78AE-5B3C-F369117E37BB}"/>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1BD4B4-569F-ED30-C503-46E0E7E2C9AD}"/>
                </a:ext>
              </a:extLst>
            </p:cNvPr>
            <p:cNvSpPr txBox="1"/>
            <p:nvPr/>
          </p:nvSpPr>
          <p:spPr>
            <a:xfrm>
              <a:off x="4002749" y="3222155"/>
              <a:ext cx="1213322"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Bad Parenting</a:t>
              </a:r>
            </a:p>
          </p:txBody>
        </p:sp>
      </p:grpSp>
      <p:grpSp>
        <p:nvGrpSpPr>
          <p:cNvPr id="19" name="Group 18">
            <a:extLst>
              <a:ext uri="{FF2B5EF4-FFF2-40B4-BE49-F238E27FC236}">
                <a16:creationId xmlns:a16="http://schemas.microsoft.com/office/drawing/2014/main" id="{03A60D53-E40C-4F62-070E-03378290614A}"/>
              </a:ext>
            </a:extLst>
          </p:cNvPr>
          <p:cNvGrpSpPr/>
          <p:nvPr/>
        </p:nvGrpSpPr>
        <p:grpSpPr>
          <a:xfrm>
            <a:off x="7091486" y="3979213"/>
            <a:ext cx="1575184" cy="263918"/>
            <a:chOff x="3930869" y="3222155"/>
            <a:chExt cx="1575184" cy="263918"/>
          </a:xfrm>
        </p:grpSpPr>
        <p:sp>
          <p:nvSpPr>
            <p:cNvPr id="20" name="Oval 19">
              <a:extLst>
                <a:ext uri="{FF2B5EF4-FFF2-40B4-BE49-F238E27FC236}">
                  <a16:creationId xmlns:a16="http://schemas.microsoft.com/office/drawing/2014/main" id="{27985E32-06DC-F9B0-24E6-AA26FCDD849F}"/>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5A328C-2A77-E55E-0394-23FA3C947A07}"/>
                </a:ext>
              </a:extLst>
            </p:cNvPr>
            <p:cNvSpPr txBox="1"/>
            <p:nvPr/>
          </p:nvSpPr>
          <p:spPr>
            <a:xfrm>
              <a:off x="4002749" y="3222155"/>
              <a:ext cx="150330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Instant Gratification</a:t>
              </a:r>
            </a:p>
          </p:txBody>
        </p:sp>
      </p:grpSp>
      <p:grpSp>
        <p:nvGrpSpPr>
          <p:cNvPr id="22" name="Group 21">
            <a:extLst>
              <a:ext uri="{FF2B5EF4-FFF2-40B4-BE49-F238E27FC236}">
                <a16:creationId xmlns:a16="http://schemas.microsoft.com/office/drawing/2014/main" id="{21EF91F9-2796-5C3F-66E1-C3B455D38852}"/>
              </a:ext>
            </a:extLst>
          </p:cNvPr>
          <p:cNvGrpSpPr/>
          <p:nvPr/>
        </p:nvGrpSpPr>
        <p:grpSpPr>
          <a:xfrm>
            <a:off x="7215909" y="3207627"/>
            <a:ext cx="1575184" cy="263918"/>
            <a:chOff x="3930869" y="3222155"/>
            <a:chExt cx="1575184" cy="263918"/>
          </a:xfrm>
        </p:grpSpPr>
        <p:sp>
          <p:nvSpPr>
            <p:cNvPr id="23" name="Oval 22">
              <a:extLst>
                <a:ext uri="{FF2B5EF4-FFF2-40B4-BE49-F238E27FC236}">
                  <a16:creationId xmlns:a16="http://schemas.microsoft.com/office/drawing/2014/main" id="{EDFB63D5-1139-0853-9712-3E4959F2CB68}"/>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EDDF9D6-D8F2-3B5F-6EB7-AAD69FA896E6}"/>
                </a:ext>
              </a:extLst>
            </p:cNvPr>
            <p:cNvSpPr txBox="1"/>
            <p:nvPr/>
          </p:nvSpPr>
          <p:spPr>
            <a:xfrm>
              <a:off x="4002749" y="3222155"/>
              <a:ext cx="150330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Rear View Mirror</a:t>
              </a:r>
            </a:p>
          </p:txBody>
        </p:sp>
      </p:grpSp>
      <p:grpSp>
        <p:nvGrpSpPr>
          <p:cNvPr id="25" name="Group 24">
            <a:extLst>
              <a:ext uri="{FF2B5EF4-FFF2-40B4-BE49-F238E27FC236}">
                <a16:creationId xmlns:a16="http://schemas.microsoft.com/office/drawing/2014/main" id="{29FB8303-ED2E-59A7-52D7-A9404DE9332B}"/>
              </a:ext>
            </a:extLst>
          </p:cNvPr>
          <p:cNvGrpSpPr/>
          <p:nvPr/>
        </p:nvGrpSpPr>
        <p:grpSpPr>
          <a:xfrm>
            <a:off x="9594592" y="4514517"/>
            <a:ext cx="1171444" cy="263918"/>
            <a:chOff x="3930869" y="3222155"/>
            <a:chExt cx="1171444" cy="263918"/>
          </a:xfrm>
        </p:grpSpPr>
        <p:sp>
          <p:nvSpPr>
            <p:cNvPr id="26" name="Oval 25">
              <a:extLst>
                <a:ext uri="{FF2B5EF4-FFF2-40B4-BE49-F238E27FC236}">
                  <a16:creationId xmlns:a16="http://schemas.microsoft.com/office/drawing/2014/main" id="{D095D457-FE57-DB2E-A44F-A764C24A91AB}"/>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7467CF-3FF6-4516-A3B4-567DB4D79B2A}"/>
                </a:ext>
              </a:extLst>
            </p:cNvPr>
            <p:cNvSpPr txBox="1"/>
            <p:nvPr/>
          </p:nvSpPr>
          <p:spPr>
            <a:xfrm>
              <a:off x="4002749" y="3222155"/>
              <a:ext cx="109956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Easy to leave</a:t>
              </a:r>
            </a:p>
          </p:txBody>
        </p:sp>
      </p:grpSp>
      <p:grpSp>
        <p:nvGrpSpPr>
          <p:cNvPr id="28" name="Group 27">
            <a:extLst>
              <a:ext uri="{FF2B5EF4-FFF2-40B4-BE49-F238E27FC236}">
                <a16:creationId xmlns:a16="http://schemas.microsoft.com/office/drawing/2014/main" id="{B77A0D79-F222-A52F-4C13-EA0EAE7F3C0B}"/>
              </a:ext>
            </a:extLst>
          </p:cNvPr>
          <p:cNvGrpSpPr/>
          <p:nvPr/>
        </p:nvGrpSpPr>
        <p:grpSpPr>
          <a:xfrm>
            <a:off x="9244955" y="3655510"/>
            <a:ext cx="1688890" cy="263918"/>
            <a:chOff x="3930869" y="3222155"/>
            <a:chExt cx="1688890" cy="263918"/>
          </a:xfrm>
        </p:grpSpPr>
        <p:sp>
          <p:nvSpPr>
            <p:cNvPr id="29" name="Oval 28">
              <a:extLst>
                <a:ext uri="{FF2B5EF4-FFF2-40B4-BE49-F238E27FC236}">
                  <a16:creationId xmlns:a16="http://schemas.microsoft.com/office/drawing/2014/main" id="{A3B653D3-AEB2-6185-8285-5B0148E9596C}"/>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3164391-35A1-B1D4-58D0-D16C7021AB3A}"/>
                </a:ext>
              </a:extLst>
            </p:cNvPr>
            <p:cNvSpPr txBox="1"/>
            <p:nvPr/>
          </p:nvSpPr>
          <p:spPr>
            <a:xfrm>
              <a:off x="4002749" y="3222155"/>
              <a:ext cx="1617010"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Antiquated Systems</a:t>
              </a:r>
            </a:p>
          </p:txBody>
        </p:sp>
      </p:grpSp>
      <p:grpSp>
        <p:nvGrpSpPr>
          <p:cNvPr id="31" name="Group 30">
            <a:extLst>
              <a:ext uri="{FF2B5EF4-FFF2-40B4-BE49-F238E27FC236}">
                <a16:creationId xmlns:a16="http://schemas.microsoft.com/office/drawing/2014/main" id="{7E28EE8F-E04D-2510-A65D-80B71BDB99D3}"/>
              </a:ext>
            </a:extLst>
          </p:cNvPr>
          <p:cNvGrpSpPr/>
          <p:nvPr/>
        </p:nvGrpSpPr>
        <p:grpSpPr>
          <a:xfrm>
            <a:off x="9893233" y="4096155"/>
            <a:ext cx="1402727" cy="263918"/>
            <a:chOff x="3930869" y="3222155"/>
            <a:chExt cx="1402727" cy="263918"/>
          </a:xfrm>
        </p:grpSpPr>
        <p:sp>
          <p:nvSpPr>
            <p:cNvPr id="32" name="Oval 31">
              <a:extLst>
                <a:ext uri="{FF2B5EF4-FFF2-40B4-BE49-F238E27FC236}">
                  <a16:creationId xmlns:a16="http://schemas.microsoft.com/office/drawing/2014/main" id="{16F9A233-AD6E-878A-E95D-09866E063B4E}"/>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E57FFDF-A5DB-AA48-CA75-3DDEE424B0AD}"/>
                </a:ext>
              </a:extLst>
            </p:cNvPr>
            <p:cNvSpPr txBox="1"/>
            <p:nvPr/>
          </p:nvSpPr>
          <p:spPr>
            <a:xfrm>
              <a:off x="4002749" y="3222155"/>
              <a:ext cx="1330847"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Wise Old Owls</a:t>
              </a:r>
            </a:p>
          </p:txBody>
        </p:sp>
      </p:grpSp>
      <p:grpSp>
        <p:nvGrpSpPr>
          <p:cNvPr id="34" name="Group 33">
            <a:extLst>
              <a:ext uri="{FF2B5EF4-FFF2-40B4-BE49-F238E27FC236}">
                <a16:creationId xmlns:a16="http://schemas.microsoft.com/office/drawing/2014/main" id="{B269200E-EC41-0495-CF62-9E5D544B6D27}"/>
              </a:ext>
            </a:extLst>
          </p:cNvPr>
          <p:cNvGrpSpPr/>
          <p:nvPr/>
        </p:nvGrpSpPr>
        <p:grpSpPr>
          <a:xfrm>
            <a:off x="9644303" y="3258206"/>
            <a:ext cx="1917082" cy="263918"/>
            <a:chOff x="3930869" y="3222155"/>
            <a:chExt cx="1917082" cy="263918"/>
          </a:xfrm>
        </p:grpSpPr>
        <p:sp>
          <p:nvSpPr>
            <p:cNvPr id="35" name="Oval 34">
              <a:extLst>
                <a:ext uri="{FF2B5EF4-FFF2-40B4-BE49-F238E27FC236}">
                  <a16:creationId xmlns:a16="http://schemas.microsoft.com/office/drawing/2014/main" id="{31E7EC7C-56AE-B129-8A27-88147E29FECE}"/>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CA44BBD-5605-B369-4F1F-994505378158}"/>
                </a:ext>
              </a:extLst>
            </p:cNvPr>
            <p:cNvSpPr txBox="1"/>
            <p:nvPr/>
          </p:nvSpPr>
          <p:spPr>
            <a:xfrm>
              <a:off x="4002749" y="3222155"/>
              <a:ext cx="1845202"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Peter Drucker died in 2005</a:t>
              </a:r>
            </a:p>
          </p:txBody>
        </p:sp>
      </p:grpSp>
      <p:grpSp>
        <p:nvGrpSpPr>
          <p:cNvPr id="37" name="Group 36">
            <a:extLst>
              <a:ext uri="{FF2B5EF4-FFF2-40B4-BE49-F238E27FC236}">
                <a16:creationId xmlns:a16="http://schemas.microsoft.com/office/drawing/2014/main" id="{82632DE3-ED1F-46F8-1A58-6B0CD966F3FD}"/>
              </a:ext>
            </a:extLst>
          </p:cNvPr>
          <p:cNvGrpSpPr/>
          <p:nvPr/>
        </p:nvGrpSpPr>
        <p:grpSpPr>
          <a:xfrm>
            <a:off x="6702067" y="2261074"/>
            <a:ext cx="1774948" cy="263918"/>
            <a:chOff x="3930869" y="3222155"/>
            <a:chExt cx="1774948" cy="263918"/>
          </a:xfrm>
        </p:grpSpPr>
        <p:sp>
          <p:nvSpPr>
            <p:cNvPr id="38" name="Oval 37">
              <a:extLst>
                <a:ext uri="{FF2B5EF4-FFF2-40B4-BE49-F238E27FC236}">
                  <a16:creationId xmlns:a16="http://schemas.microsoft.com/office/drawing/2014/main" id="{8D4A2386-9C4A-98A0-66C5-F069A4F3CF80}"/>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26F9B37-CEB4-7976-30EA-5879A0C63427}"/>
                </a:ext>
              </a:extLst>
            </p:cNvPr>
            <p:cNvSpPr txBox="1"/>
            <p:nvPr/>
          </p:nvSpPr>
          <p:spPr>
            <a:xfrm>
              <a:off x="4002749" y="3222155"/>
              <a:ext cx="1703068"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You're not that important</a:t>
              </a:r>
            </a:p>
          </p:txBody>
        </p:sp>
      </p:grpSp>
      <p:grpSp>
        <p:nvGrpSpPr>
          <p:cNvPr id="40" name="Group 39">
            <a:extLst>
              <a:ext uri="{FF2B5EF4-FFF2-40B4-BE49-F238E27FC236}">
                <a16:creationId xmlns:a16="http://schemas.microsoft.com/office/drawing/2014/main" id="{CD9F320A-541C-418C-3A31-0ED3EDD68E83}"/>
              </a:ext>
            </a:extLst>
          </p:cNvPr>
          <p:cNvGrpSpPr/>
          <p:nvPr/>
        </p:nvGrpSpPr>
        <p:grpSpPr>
          <a:xfrm>
            <a:off x="6355020" y="1413346"/>
            <a:ext cx="1883792" cy="263918"/>
            <a:chOff x="3930869" y="3222155"/>
            <a:chExt cx="1883792" cy="263918"/>
          </a:xfrm>
        </p:grpSpPr>
        <p:sp>
          <p:nvSpPr>
            <p:cNvPr id="41" name="Oval 40">
              <a:extLst>
                <a:ext uri="{FF2B5EF4-FFF2-40B4-BE49-F238E27FC236}">
                  <a16:creationId xmlns:a16="http://schemas.microsoft.com/office/drawing/2014/main" id="{F53E5C85-7D10-F610-A6BB-271B2371FCB0}"/>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13E3E44-3297-E067-D31D-FF4D182BAC2C}"/>
                </a:ext>
              </a:extLst>
            </p:cNvPr>
            <p:cNvSpPr txBox="1"/>
            <p:nvPr/>
          </p:nvSpPr>
          <p:spPr>
            <a:xfrm>
              <a:off x="4002749" y="3222155"/>
              <a:ext cx="1811912"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Genie is out of the bottle</a:t>
              </a:r>
            </a:p>
          </p:txBody>
        </p:sp>
      </p:grpSp>
      <p:grpSp>
        <p:nvGrpSpPr>
          <p:cNvPr id="43" name="Group 42">
            <a:extLst>
              <a:ext uri="{FF2B5EF4-FFF2-40B4-BE49-F238E27FC236}">
                <a16:creationId xmlns:a16="http://schemas.microsoft.com/office/drawing/2014/main" id="{0332B4C9-1DC7-41FE-99B1-BEBEA2DEDAC3}"/>
              </a:ext>
            </a:extLst>
          </p:cNvPr>
          <p:cNvGrpSpPr/>
          <p:nvPr/>
        </p:nvGrpSpPr>
        <p:grpSpPr>
          <a:xfrm>
            <a:off x="7016147" y="1836661"/>
            <a:ext cx="1774946" cy="263918"/>
            <a:chOff x="3930869" y="3222155"/>
            <a:chExt cx="1774946" cy="263918"/>
          </a:xfrm>
        </p:grpSpPr>
        <p:sp>
          <p:nvSpPr>
            <p:cNvPr id="44" name="Oval 43">
              <a:extLst>
                <a:ext uri="{FF2B5EF4-FFF2-40B4-BE49-F238E27FC236}">
                  <a16:creationId xmlns:a16="http://schemas.microsoft.com/office/drawing/2014/main" id="{29AC31F9-186D-F1DB-5FC2-9E270E092DB7}"/>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6446865-4B65-5D14-C7FD-863EB7124DE8}"/>
                </a:ext>
              </a:extLst>
            </p:cNvPr>
            <p:cNvSpPr txBox="1"/>
            <p:nvPr/>
          </p:nvSpPr>
          <p:spPr>
            <a:xfrm>
              <a:off x="4002748" y="3222155"/>
              <a:ext cx="1703067"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Work as a transaction</a:t>
              </a:r>
            </a:p>
          </p:txBody>
        </p:sp>
      </p:grpSp>
      <p:grpSp>
        <p:nvGrpSpPr>
          <p:cNvPr id="46" name="Group 45">
            <a:extLst>
              <a:ext uri="{FF2B5EF4-FFF2-40B4-BE49-F238E27FC236}">
                <a16:creationId xmlns:a16="http://schemas.microsoft.com/office/drawing/2014/main" id="{2892AB28-3925-BF55-A0A7-39223313BB3E}"/>
              </a:ext>
            </a:extLst>
          </p:cNvPr>
          <p:cNvGrpSpPr/>
          <p:nvPr/>
        </p:nvGrpSpPr>
        <p:grpSpPr>
          <a:xfrm>
            <a:off x="7137360" y="983868"/>
            <a:ext cx="1575184" cy="263918"/>
            <a:chOff x="3930869" y="3222155"/>
            <a:chExt cx="1575184" cy="263918"/>
          </a:xfrm>
        </p:grpSpPr>
        <p:sp>
          <p:nvSpPr>
            <p:cNvPr id="47" name="Oval 46">
              <a:extLst>
                <a:ext uri="{FF2B5EF4-FFF2-40B4-BE49-F238E27FC236}">
                  <a16:creationId xmlns:a16="http://schemas.microsoft.com/office/drawing/2014/main" id="{6720DC1D-D77D-0C5F-7997-027EAFABE693}"/>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5FD12676-D09D-D1EA-6DCB-8F7DDA066EC8}"/>
                </a:ext>
              </a:extLst>
            </p:cNvPr>
            <p:cNvSpPr txBox="1"/>
            <p:nvPr/>
          </p:nvSpPr>
          <p:spPr>
            <a:xfrm>
              <a:off x="4002749" y="3222155"/>
              <a:ext cx="150330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People taking the piss</a:t>
              </a:r>
            </a:p>
          </p:txBody>
        </p:sp>
      </p:grpSp>
      <p:grpSp>
        <p:nvGrpSpPr>
          <p:cNvPr id="49" name="Group 48">
            <a:extLst>
              <a:ext uri="{FF2B5EF4-FFF2-40B4-BE49-F238E27FC236}">
                <a16:creationId xmlns:a16="http://schemas.microsoft.com/office/drawing/2014/main" id="{DA59DB22-7103-6D24-520B-304926A5CDB2}"/>
              </a:ext>
            </a:extLst>
          </p:cNvPr>
          <p:cNvGrpSpPr/>
          <p:nvPr/>
        </p:nvGrpSpPr>
        <p:grpSpPr>
          <a:xfrm>
            <a:off x="9637764" y="2245370"/>
            <a:ext cx="1418563" cy="263918"/>
            <a:chOff x="3930869" y="3222155"/>
            <a:chExt cx="1418563" cy="263918"/>
          </a:xfrm>
        </p:grpSpPr>
        <p:sp>
          <p:nvSpPr>
            <p:cNvPr id="50" name="Oval 49">
              <a:extLst>
                <a:ext uri="{FF2B5EF4-FFF2-40B4-BE49-F238E27FC236}">
                  <a16:creationId xmlns:a16="http://schemas.microsoft.com/office/drawing/2014/main" id="{8EAB38E9-7D2E-D529-251E-61BDCC53DA37}"/>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5CC8993F-A4AA-2B5C-210F-0E1CF5563CB6}"/>
                </a:ext>
              </a:extLst>
            </p:cNvPr>
            <p:cNvSpPr txBox="1"/>
            <p:nvPr/>
          </p:nvSpPr>
          <p:spPr>
            <a:xfrm>
              <a:off x="4002749" y="3222155"/>
              <a:ext cx="1346683"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Time is the issue</a:t>
              </a:r>
            </a:p>
          </p:txBody>
        </p:sp>
      </p:grpSp>
      <p:grpSp>
        <p:nvGrpSpPr>
          <p:cNvPr id="52" name="Group 51">
            <a:extLst>
              <a:ext uri="{FF2B5EF4-FFF2-40B4-BE49-F238E27FC236}">
                <a16:creationId xmlns:a16="http://schemas.microsoft.com/office/drawing/2014/main" id="{F0C46678-2026-D587-70D6-5A128BA0106F}"/>
              </a:ext>
            </a:extLst>
          </p:cNvPr>
          <p:cNvGrpSpPr/>
          <p:nvPr/>
        </p:nvGrpSpPr>
        <p:grpSpPr>
          <a:xfrm>
            <a:off x="9299405" y="1348469"/>
            <a:ext cx="1245492" cy="263918"/>
            <a:chOff x="3930869" y="3222155"/>
            <a:chExt cx="1245492" cy="263918"/>
          </a:xfrm>
        </p:grpSpPr>
        <p:sp>
          <p:nvSpPr>
            <p:cNvPr id="53" name="Oval 52">
              <a:extLst>
                <a:ext uri="{FF2B5EF4-FFF2-40B4-BE49-F238E27FC236}">
                  <a16:creationId xmlns:a16="http://schemas.microsoft.com/office/drawing/2014/main" id="{C3ECA598-B17C-2726-D460-D8320FF454EF}"/>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2BC2AB00-ED8B-3B2C-C1FF-59DA84E117A0}"/>
                </a:ext>
              </a:extLst>
            </p:cNvPr>
            <p:cNvSpPr txBox="1"/>
            <p:nvPr/>
          </p:nvSpPr>
          <p:spPr>
            <a:xfrm>
              <a:off x="4002749" y="3222155"/>
              <a:ext cx="1173612"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Stress is real</a:t>
              </a:r>
            </a:p>
          </p:txBody>
        </p:sp>
      </p:grpSp>
      <p:grpSp>
        <p:nvGrpSpPr>
          <p:cNvPr id="55" name="Group 54">
            <a:extLst>
              <a:ext uri="{FF2B5EF4-FFF2-40B4-BE49-F238E27FC236}">
                <a16:creationId xmlns:a16="http://schemas.microsoft.com/office/drawing/2014/main" id="{B0457B7C-9059-A0F7-6D42-DB10F6ADA648}"/>
              </a:ext>
            </a:extLst>
          </p:cNvPr>
          <p:cNvGrpSpPr/>
          <p:nvPr/>
        </p:nvGrpSpPr>
        <p:grpSpPr>
          <a:xfrm>
            <a:off x="9828157" y="1829529"/>
            <a:ext cx="1806194" cy="263918"/>
            <a:chOff x="3930869" y="3222155"/>
            <a:chExt cx="1806194" cy="263918"/>
          </a:xfrm>
        </p:grpSpPr>
        <p:sp>
          <p:nvSpPr>
            <p:cNvPr id="56" name="Oval 55">
              <a:extLst>
                <a:ext uri="{FF2B5EF4-FFF2-40B4-BE49-F238E27FC236}">
                  <a16:creationId xmlns:a16="http://schemas.microsoft.com/office/drawing/2014/main" id="{8AD1F0B1-49ED-B19D-38FB-989495F89C84}"/>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E267DBF-F4BE-E380-AF3D-7EC1DD26BE31}"/>
                </a:ext>
              </a:extLst>
            </p:cNvPr>
            <p:cNvSpPr txBox="1"/>
            <p:nvPr/>
          </p:nvSpPr>
          <p:spPr>
            <a:xfrm>
              <a:off x="4002749" y="3222155"/>
              <a:ext cx="173431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Keeping up with the Jones</a:t>
              </a:r>
            </a:p>
          </p:txBody>
        </p:sp>
      </p:grpSp>
      <p:grpSp>
        <p:nvGrpSpPr>
          <p:cNvPr id="58" name="Group 57">
            <a:extLst>
              <a:ext uri="{FF2B5EF4-FFF2-40B4-BE49-F238E27FC236}">
                <a16:creationId xmlns:a16="http://schemas.microsoft.com/office/drawing/2014/main" id="{E72C90D6-DFBB-605B-8959-7C226E1E9102}"/>
              </a:ext>
            </a:extLst>
          </p:cNvPr>
          <p:cNvGrpSpPr/>
          <p:nvPr/>
        </p:nvGrpSpPr>
        <p:grpSpPr>
          <a:xfrm>
            <a:off x="10073057" y="968164"/>
            <a:ext cx="1575184" cy="263918"/>
            <a:chOff x="3930869" y="3222155"/>
            <a:chExt cx="1575184" cy="263918"/>
          </a:xfrm>
        </p:grpSpPr>
        <p:sp>
          <p:nvSpPr>
            <p:cNvPr id="59" name="Oval 58">
              <a:extLst>
                <a:ext uri="{FF2B5EF4-FFF2-40B4-BE49-F238E27FC236}">
                  <a16:creationId xmlns:a16="http://schemas.microsoft.com/office/drawing/2014/main" id="{A9CD07E5-5543-4F65-39B1-A65D1BB3297D}"/>
                </a:ext>
              </a:extLst>
            </p:cNvPr>
            <p:cNvSpPr/>
            <p:nvPr/>
          </p:nvSpPr>
          <p:spPr>
            <a:xfrm>
              <a:off x="3930869" y="3279228"/>
              <a:ext cx="143760" cy="149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52444F96-57C9-2D66-51DC-6EA8E345A39C}"/>
                </a:ext>
              </a:extLst>
            </p:cNvPr>
            <p:cNvSpPr txBox="1"/>
            <p:nvPr/>
          </p:nvSpPr>
          <p:spPr>
            <a:xfrm>
              <a:off x="4002749" y="3222155"/>
              <a:ext cx="1503304" cy="263918"/>
            </a:xfrm>
            <a:prstGeom prst="rect">
              <a:avLst/>
            </a:prstGeom>
            <a:noFill/>
          </p:spPr>
          <p:txBody>
            <a:bodyPr wrap="square" lIns="0" rIns="0" rtlCol="0">
              <a:spAutoFit/>
            </a:bodyPr>
            <a:lstStyle/>
            <a:p>
              <a:pPr algn="ctr">
                <a:lnSpc>
                  <a:spcPct val="120000"/>
                </a:lnSpc>
              </a:pPr>
              <a:r>
                <a:rPr lang="en-US" sz="1000" dirty="0">
                  <a:solidFill>
                    <a:schemeClr val="tx1">
                      <a:alpha val="80000"/>
                    </a:schemeClr>
                  </a:solidFill>
                </a:rPr>
                <a:t>Underlying Problems</a:t>
              </a:r>
            </a:p>
          </p:txBody>
        </p:sp>
      </p:grpSp>
      <p:sp>
        <p:nvSpPr>
          <p:cNvPr id="62" name="Title 2">
            <a:extLst>
              <a:ext uri="{FF2B5EF4-FFF2-40B4-BE49-F238E27FC236}">
                <a16:creationId xmlns:a16="http://schemas.microsoft.com/office/drawing/2014/main" id="{822C733A-3F89-F99D-ECFA-5982659686F5}"/>
              </a:ext>
            </a:extLst>
          </p:cNvPr>
          <p:cNvSpPr>
            <a:spLocks noGrp="1"/>
          </p:cNvSpPr>
          <p:nvPr>
            <p:ph type="title"/>
          </p:nvPr>
        </p:nvSpPr>
        <p:spPr>
          <a:xfrm>
            <a:off x="1177016" y="1807381"/>
            <a:ext cx="4165611" cy="1621619"/>
          </a:xfrm>
        </p:spPr>
        <p:txBody>
          <a:bodyPr/>
          <a:lstStyle/>
          <a:p>
            <a:r>
              <a:rPr lang="en-US" b="1" dirty="0"/>
              <a:t>THE PROBLEMS</a:t>
            </a:r>
            <a:endParaRPr lang="en-US" b="1" dirty="0">
              <a:solidFill>
                <a:schemeClr val="accent1"/>
              </a:solidFill>
            </a:endParaRPr>
          </a:p>
        </p:txBody>
      </p:sp>
      <p:sp>
        <p:nvSpPr>
          <p:cNvPr id="63" name="TextBox 62">
            <a:extLst>
              <a:ext uri="{FF2B5EF4-FFF2-40B4-BE49-F238E27FC236}">
                <a16:creationId xmlns:a16="http://schemas.microsoft.com/office/drawing/2014/main" id="{D3E879F0-53AE-053E-1307-114C87BA4CC3}"/>
              </a:ext>
            </a:extLst>
          </p:cNvPr>
          <p:cNvSpPr txBox="1"/>
          <p:nvPr/>
        </p:nvSpPr>
        <p:spPr>
          <a:xfrm>
            <a:off x="1189223" y="2381384"/>
            <a:ext cx="3977293" cy="606320"/>
          </a:xfrm>
          <a:prstGeom prst="rect">
            <a:avLst/>
          </a:prstGeom>
          <a:noFill/>
        </p:spPr>
        <p:txBody>
          <a:bodyPr wrap="square" lIns="0" rIns="0" rtlCol="0">
            <a:spAutoFit/>
          </a:bodyPr>
          <a:lstStyle/>
          <a:p>
            <a:pPr>
              <a:lnSpc>
                <a:spcPct val="150000"/>
              </a:lnSpc>
              <a:spcBef>
                <a:spcPts val="600"/>
              </a:spcBef>
            </a:pPr>
            <a:r>
              <a:rPr lang="en-US" sz="1000" dirty="0">
                <a:solidFill>
                  <a:schemeClr val="tx1">
                    <a:alpha val="80000"/>
                  </a:schemeClr>
                </a:solidFill>
              </a:rPr>
              <a:t>Covid has intensified &amp; accelerated the problem</a:t>
            </a:r>
          </a:p>
          <a:p>
            <a:pPr>
              <a:lnSpc>
                <a:spcPct val="150000"/>
              </a:lnSpc>
              <a:spcBef>
                <a:spcPts val="600"/>
              </a:spcBef>
            </a:pPr>
            <a:endParaRPr lang="en-US" sz="1000" dirty="0">
              <a:solidFill>
                <a:schemeClr val="tx1">
                  <a:alpha val="65000"/>
                </a:schemeClr>
              </a:solidFill>
              <a:latin typeface="Open Sans Regular" charset="0"/>
              <a:ea typeface="Open Sans Regular" charset="0"/>
              <a:cs typeface="Open Sans Regular" charset="0"/>
            </a:endParaRPr>
          </a:p>
        </p:txBody>
      </p:sp>
    </p:spTree>
    <p:extLst>
      <p:ext uri="{BB962C8B-B14F-4D97-AF65-F5344CB8AC3E}">
        <p14:creationId xmlns:p14="http://schemas.microsoft.com/office/powerpoint/2010/main" val="8367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Title 2"/>
          <p:cNvSpPr>
            <a:spLocks noGrp="1"/>
          </p:cNvSpPr>
          <p:nvPr>
            <p:ph type="title"/>
          </p:nvPr>
        </p:nvSpPr>
        <p:spPr>
          <a:xfrm>
            <a:off x="1046933" y="1713179"/>
            <a:ext cx="4229100" cy="1621619"/>
          </a:xfrm>
        </p:spPr>
        <p:txBody>
          <a:bodyPr/>
          <a:lstStyle/>
          <a:p>
            <a:r>
              <a:rPr lang="en-US" b="1" dirty="0"/>
              <a:t>THE HR SYSTEM  LANDSCAPE </a:t>
            </a:r>
            <a:endParaRPr lang="en-US" b="1" dirty="0">
              <a:solidFill>
                <a:schemeClr val="accent1"/>
              </a:solidFill>
            </a:endParaRPr>
          </a:p>
        </p:txBody>
      </p:sp>
      <p:sp>
        <p:nvSpPr>
          <p:cNvPr id="11" name="Rectangle 10"/>
          <p:cNvSpPr/>
          <p:nvPr/>
        </p:nvSpPr>
        <p:spPr>
          <a:xfrm>
            <a:off x="6096033" y="712835"/>
            <a:ext cx="2702012" cy="219456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8918522" y="712835"/>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6096033" y="302456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8918522" y="3024562"/>
            <a:ext cx="2702012" cy="2194560"/>
          </a:xfrm>
          <a:prstGeom prst="rect">
            <a:avLst/>
          </a:prstGeom>
          <a:noFill/>
          <a:ln w="63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F28EB39A-201D-2876-79A1-38A2FC8D7FCF}"/>
              </a:ext>
            </a:extLst>
          </p:cNvPr>
          <p:cNvCxnSpPr/>
          <p:nvPr/>
        </p:nvCxnSpPr>
        <p:spPr>
          <a:xfrm>
            <a:off x="5631289" y="712835"/>
            <a:ext cx="0" cy="450628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545AB0-96B9-E5B6-766F-B0C1776EF4CA}"/>
              </a:ext>
            </a:extLst>
          </p:cNvPr>
          <p:cNvSpPr txBox="1"/>
          <p:nvPr/>
        </p:nvSpPr>
        <p:spPr>
          <a:xfrm>
            <a:off x="4427020" y="451848"/>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AI DRIVEN</a:t>
            </a:r>
          </a:p>
        </p:txBody>
      </p:sp>
      <p:sp>
        <p:nvSpPr>
          <p:cNvPr id="25" name="TextBox 24">
            <a:extLst>
              <a:ext uri="{FF2B5EF4-FFF2-40B4-BE49-F238E27FC236}">
                <a16:creationId xmlns:a16="http://schemas.microsoft.com/office/drawing/2014/main" id="{C1FEADD6-221B-B583-06F2-410CD5FE0D12}"/>
              </a:ext>
            </a:extLst>
          </p:cNvPr>
          <p:cNvSpPr txBox="1"/>
          <p:nvPr/>
        </p:nvSpPr>
        <p:spPr>
          <a:xfrm>
            <a:off x="4427020" y="5285954"/>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HI DRIVEN</a:t>
            </a:r>
          </a:p>
        </p:txBody>
      </p:sp>
      <p:cxnSp>
        <p:nvCxnSpPr>
          <p:cNvPr id="26" name="Straight Connector 25">
            <a:extLst>
              <a:ext uri="{FF2B5EF4-FFF2-40B4-BE49-F238E27FC236}">
                <a16:creationId xmlns:a16="http://schemas.microsoft.com/office/drawing/2014/main" id="{163CE7F1-7319-8DBD-A7A8-FD5826A80222}"/>
              </a:ext>
            </a:extLst>
          </p:cNvPr>
          <p:cNvCxnSpPr>
            <a:cxnSpLocks/>
          </p:cNvCxnSpPr>
          <p:nvPr/>
        </p:nvCxnSpPr>
        <p:spPr>
          <a:xfrm flipH="1">
            <a:off x="6096033" y="5528011"/>
            <a:ext cx="5524501"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5DDDA8D-526C-6F30-7C73-12CC6F202E76}"/>
              </a:ext>
            </a:extLst>
          </p:cNvPr>
          <p:cNvSpPr txBox="1"/>
          <p:nvPr/>
        </p:nvSpPr>
        <p:spPr>
          <a:xfrm>
            <a:off x="5342661" y="5641186"/>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CORE HCM</a:t>
            </a:r>
          </a:p>
        </p:txBody>
      </p:sp>
      <p:sp>
        <p:nvSpPr>
          <p:cNvPr id="31" name="TextBox 30">
            <a:extLst>
              <a:ext uri="{FF2B5EF4-FFF2-40B4-BE49-F238E27FC236}">
                <a16:creationId xmlns:a16="http://schemas.microsoft.com/office/drawing/2014/main" id="{0E5134AE-0C7C-36F0-D789-F740F99366A6}"/>
              </a:ext>
            </a:extLst>
          </p:cNvPr>
          <p:cNvSpPr txBox="1"/>
          <p:nvPr/>
        </p:nvSpPr>
        <p:spPr>
          <a:xfrm>
            <a:off x="10146297" y="5641183"/>
            <a:ext cx="2408538" cy="235449"/>
          </a:xfrm>
          <a:prstGeom prst="rect">
            <a:avLst/>
          </a:prstGeom>
          <a:noFill/>
        </p:spPr>
        <p:txBody>
          <a:bodyPr wrap="square" lIns="0" rIns="0" rtlCol="0">
            <a:spAutoFit/>
          </a:bodyPr>
          <a:lstStyle/>
          <a:p>
            <a:pPr algn="ctr">
              <a:lnSpc>
                <a:spcPct val="70000"/>
              </a:lnSpc>
            </a:pPr>
            <a:r>
              <a:rPr lang="en-US" sz="1200" dirty="0">
                <a:solidFill>
                  <a:schemeClr val="accent1"/>
                </a:solidFill>
                <a:latin typeface="+mj-lt"/>
              </a:rPr>
              <a:t>TALENT</a:t>
            </a:r>
          </a:p>
        </p:txBody>
      </p:sp>
      <p:grpSp>
        <p:nvGrpSpPr>
          <p:cNvPr id="48" name="Group 47">
            <a:extLst>
              <a:ext uri="{FF2B5EF4-FFF2-40B4-BE49-F238E27FC236}">
                <a16:creationId xmlns:a16="http://schemas.microsoft.com/office/drawing/2014/main" id="{FB4A34C7-AA46-4DF6-AD78-A5F991CB6F22}"/>
              </a:ext>
            </a:extLst>
          </p:cNvPr>
          <p:cNvGrpSpPr/>
          <p:nvPr/>
        </p:nvGrpSpPr>
        <p:grpSpPr>
          <a:xfrm>
            <a:off x="5631288" y="5886146"/>
            <a:ext cx="6475425" cy="307356"/>
            <a:chOff x="5273911" y="6407959"/>
            <a:chExt cx="6888723" cy="151304"/>
          </a:xfrm>
        </p:grpSpPr>
        <p:sp>
          <p:nvSpPr>
            <p:cNvPr id="32" name="TextBox 31">
              <a:extLst>
                <a:ext uri="{FF2B5EF4-FFF2-40B4-BE49-F238E27FC236}">
                  <a16:creationId xmlns:a16="http://schemas.microsoft.com/office/drawing/2014/main" id="{0ECA5623-4D84-556D-62FF-279F4B51D2E0}"/>
                </a:ext>
              </a:extLst>
            </p:cNvPr>
            <p:cNvSpPr txBox="1"/>
            <p:nvPr/>
          </p:nvSpPr>
          <p:spPr>
            <a:xfrm>
              <a:off x="5273911" y="6425750"/>
              <a:ext cx="1480114" cy="78659"/>
            </a:xfrm>
            <a:prstGeom prst="rect">
              <a:avLst/>
            </a:prstGeom>
            <a:noFill/>
          </p:spPr>
          <p:txBody>
            <a:bodyPr wrap="square" lIns="0" rIns="0" rtlCol="0">
              <a:spAutoFit/>
            </a:bodyPr>
            <a:lstStyle/>
            <a:p>
              <a:pPr algn="ctr">
                <a:lnSpc>
                  <a:spcPct val="70000"/>
                </a:lnSpc>
              </a:pPr>
              <a:r>
                <a:rPr lang="en-US" sz="600" dirty="0">
                  <a:latin typeface="+mj-lt"/>
                </a:rPr>
                <a:t>CORE HR</a:t>
              </a:r>
            </a:p>
          </p:txBody>
        </p:sp>
        <p:sp>
          <p:nvSpPr>
            <p:cNvPr id="33" name="TextBox 32">
              <a:extLst>
                <a:ext uri="{FF2B5EF4-FFF2-40B4-BE49-F238E27FC236}">
                  <a16:creationId xmlns:a16="http://schemas.microsoft.com/office/drawing/2014/main" id="{7F650724-EFB1-465C-EF09-B175529949F1}"/>
                </a:ext>
              </a:extLst>
            </p:cNvPr>
            <p:cNvSpPr txBox="1"/>
            <p:nvPr/>
          </p:nvSpPr>
          <p:spPr>
            <a:xfrm>
              <a:off x="5976205" y="6407959"/>
              <a:ext cx="1480114" cy="149423"/>
            </a:xfrm>
            <a:prstGeom prst="rect">
              <a:avLst/>
            </a:prstGeom>
            <a:noFill/>
          </p:spPr>
          <p:txBody>
            <a:bodyPr wrap="square" lIns="0" rIns="0" bIns="72000" rtlCol="0">
              <a:spAutoFit/>
            </a:bodyPr>
            <a:lstStyle/>
            <a:p>
              <a:pPr algn="ctr"/>
              <a:r>
                <a:rPr lang="en-US" sz="600" dirty="0">
                  <a:latin typeface="+mj-lt"/>
                </a:rPr>
                <a:t>WORKFORCE </a:t>
              </a:r>
            </a:p>
            <a:p>
              <a:pPr algn="ctr"/>
              <a:r>
                <a:rPr lang="en-US" sz="600" dirty="0">
                  <a:latin typeface="+mj-lt"/>
                </a:rPr>
                <a:t>MANAGEMENT</a:t>
              </a:r>
            </a:p>
          </p:txBody>
        </p:sp>
        <p:sp>
          <p:nvSpPr>
            <p:cNvPr id="34" name="TextBox 33">
              <a:extLst>
                <a:ext uri="{FF2B5EF4-FFF2-40B4-BE49-F238E27FC236}">
                  <a16:creationId xmlns:a16="http://schemas.microsoft.com/office/drawing/2014/main" id="{735698A3-0BE7-6328-CDD2-8AF5D2DD4E0D}"/>
                </a:ext>
              </a:extLst>
            </p:cNvPr>
            <p:cNvSpPr txBox="1"/>
            <p:nvPr/>
          </p:nvSpPr>
          <p:spPr>
            <a:xfrm>
              <a:off x="6675391" y="6418877"/>
              <a:ext cx="1480114" cy="78659"/>
            </a:xfrm>
            <a:prstGeom prst="rect">
              <a:avLst/>
            </a:prstGeom>
            <a:noFill/>
          </p:spPr>
          <p:txBody>
            <a:bodyPr wrap="square" lIns="0" rIns="0" rtlCol="0">
              <a:spAutoFit/>
            </a:bodyPr>
            <a:lstStyle/>
            <a:p>
              <a:pPr algn="ctr">
                <a:lnSpc>
                  <a:spcPct val="70000"/>
                </a:lnSpc>
              </a:pPr>
              <a:r>
                <a:rPr lang="en-US" sz="600" dirty="0">
                  <a:latin typeface="+mj-lt"/>
                </a:rPr>
                <a:t>PAYROLL</a:t>
              </a:r>
            </a:p>
          </p:txBody>
        </p:sp>
        <p:sp>
          <p:nvSpPr>
            <p:cNvPr id="35" name="TextBox 34">
              <a:extLst>
                <a:ext uri="{FF2B5EF4-FFF2-40B4-BE49-F238E27FC236}">
                  <a16:creationId xmlns:a16="http://schemas.microsoft.com/office/drawing/2014/main" id="{C539ABB8-9682-31DE-7717-5156E57FA258}"/>
                </a:ext>
              </a:extLst>
            </p:cNvPr>
            <p:cNvSpPr txBox="1"/>
            <p:nvPr/>
          </p:nvSpPr>
          <p:spPr>
            <a:xfrm>
              <a:off x="7356061" y="6418877"/>
              <a:ext cx="1480114" cy="78659"/>
            </a:xfrm>
            <a:prstGeom prst="rect">
              <a:avLst/>
            </a:prstGeom>
            <a:noFill/>
          </p:spPr>
          <p:txBody>
            <a:bodyPr wrap="square" lIns="0" rIns="0" rtlCol="0">
              <a:spAutoFit/>
            </a:bodyPr>
            <a:lstStyle/>
            <a:p>
              <a:pPr algn="ctr">
                <a:lnSpc>
                  <a:spcPct val="70000"/>
                </a:lnSpc>
              </a:pPr>
              <a:r>
                <a:rPr lang="en-US" sz="600" dirty="0">
                  <a:latin typeface="+mj-lt"/>
                </a:rPr>
                <a:t>RECRUITMENT </a:t>
              </a:r>
            </a:p>
          </p:txBody>
        </p:sp>
        <p:sp>
          <p:nvSpPr>
            <p:cNvPr id="36" name="TextBox 35">
              <a:extLst>
                <a:ext uri="{FF2B5EF4-FFF2-40B4-BE49-F238E27FC236}">
                  <a16:creationId xmlns:a16="http://schemas.microsoft.com/office/drawing/2014/main" id="{AD90DE14-324D-AB7A-28E8-907163BC6995}"/>
                </a:ext>
              </a:extLst>
            </p:cNvPr>
            <p:cNvSpPr txBox="1"/>
            <p:nvPr/>
          </p:nvSpPr>
          <p:spPr>
            <a:xfrm>
              <a:off x="8895599" y="6409840"/>
              <a:ext cx="1480114" cy="149423"/>
            </a:xfrm>
            <a:prstGeom prst="rect">
              <a:avLst/>
            </a:prstGeom>
            <a:noFill/>
          </p:spPr>
          <p:txBody>
            <a:bodyPr wrap="square" lIns="0" rIns="0" bIns="72000" rtlCol="0">
              <a:spAutoFit/>
            </a:bodyPr>
            <a:lstStyle>
              <a:defPPr>
                <a:defRPr lang="en-US"/>
              </a:defPPr>
              <a:lvl1pPr algn="ctr">
                <a:defRPr sz="600">
                  <a:latin typeface="+mj-lt"/>
                </a:defRPr>
              </a:lvl1pPr>
            </a:lstStyle>
            <a:p>
              <a:r>
                <a:rPr lang="en-US" dirty="0"/>
                <a:t>TALENT</a:t>
              </a:r>
            </a:p>
            <a:p>
              <a:r>
                <a:rPr lang="en-US" dirty="0"/>
                <a:t>MARKETPLACE</a:t>
              </a:r>
            </a:p>
          </p:txBody>
        </p:sp>
        <p:sp>
          <p:nvSpPr>
            <p:cNvPr id="37" name="TextBox 36">
              <a:extLst>
                <a:ext uri="{FF2B5EF4-FFF2-40B4-BE49-F238E27FC236}">
                  <a16:creationId xmlns:a16="http://schemas.microsoft.com/office/drawing/2014/main" id="{E6D774AD-8E4D-8A17-5C43-65B20E2EE3CC}"/>
                </a:ext>
              </a:extLst>
            </p:cNvPr>
            <p:cNvSpPr txBox="1"/>
            <p:nvPr/>
          </p:nvSpPr>
          <p:spPr>
            <a:xfrm>
              <a:off x="9789059" y="6409840"/>
              <a:ext cx="1480114" cy="110477"/>
            </a:xfrm>
            <a:prstGeom prst="rect">
              <a:avLst/>
            </a:prstGeom>
            <a:noFill/>
          </p:spPr>
          <p:txBody>
            <a:bodyPr wrap="square" lIns="0" rIns="0" bIns="72000" rtlCol="0">
              <a:spAutoFit/>
            </a:bodyPr>
            <a:lstStyle>
              <a:defPPr>
                <a:defRPr lang="en-US"/>
              </a:defPPr>
              <a:lvl1pPr algn="ctr">
                <a:defRPr sz="600">
                  <a:latin typeface="+mj-lt"/>
                </a:defRPr>
              </a:lvl1pPr>
            </a:lstStyle>
            <a:p>
              <a:r>
                <a:rPr lang="en-US" dirty="0"/>
                <a:t>TALENT</a:t>
              </a:r>
            </a:p>
            <a:p>
              <a:r>
                <a:rPr lang="en-US" dirty="0"/>
                <a:t>INTELLIGENCE</a:t>
              </a:r>
            </a:p>
          </p:txBody>
        </p:sp>
        <p:sp>
          <p:nvSpPr>
            <p:cNvPr id="39" name="TextBox 38">
              <a:extLst>
                <a:ext uri="{FF2B5EF4-FFF2-40B4-BE49-F238E27FC236}">
                  <a16:creationId xmlns:a16="http://schemas.microsoft.com/office/drawing/2014/main" id="{6DA7531F-898D-B5B8-C314-98D1ACFB97CC}"/>
                </a:ext>
              </a:extLst>
            </p:cNvPr>
            <p:cNvSpPr txBox="1"/>
            <p:nvPr/>
          </p:nvSpPr>
          <p:spPr>
            <a:xfrm>
              <a:off x="10682520" y="6407959"/>
              <a:ext cx="1480114" cy="110477"/>
            </a:xfrm>
            <a:prstGeom prst="rect">
              <a:avLst/>
            </a:prstGeom>
            <a:noFill/>
          </p:spPr>
          <p:txBody>
            <a:bodyPr wrap="square" lIns="0" rIns="0" bIns="72000" rtlCol="0">
              <a:spAutoFit/>
            </a:bodyPr>
            <a:lstStyle>
              <a:defPPr>
                <a:defRPr lang="en-US"/>
              </a:defPPr>
              <a:lvl1pPr algn="ctr">
                <a:defRPr sz="600">
                  <a:latin typeface="+mj-lt"/>
                </a:defRPr>
              </a:lvl1pPr>
            </a:lstStyle>
            <a:p>
              <a:r>
                <a:rPr lang="en-US" dirty="0"/>
                <a:t>TALENT</a:t>
              </a:r>
            </a:p>
            <a:p>
              <a:r>
                <a:rPr lang="en-US" dirty="0"/>
                <a:t>EMPOWERMENT</a:t>
              </a:r>
            </a:p>
          </p:txBody>
        </p:sp>
      </p:grpSp>
      <p:sp>
        <p:nvSpPr>
          <p:cNvPr id="4" name="TextBox 3">
            <a:extLst>
              <a:ext uri="{FF2B5EF4-FFF2-40B4-BE49-F238E27FC236}">
                <a16:creationId xmlns:a16="http://schemas.microsoft.com/office/drawing/2014/main" id="{265B9DA3-63D9-B173-0FA5-94EFB97B3B5F}"/>
              </a:ext>
            </a:extLst>
          </p:cNvPr>
          <p:cNvSpPr txBox="1"/>
          <p:nvPr/>
        </p:nvSpPr>
        <p:spPr>
          <a:xfrm>
            <a:off x="8312546" y="5907127"/>
            <a:ext cx="1391313" cy="159786"/>
          </a:xfrm>
          <a:prstGeom prst="rect">
            <a:avLst/>
          </a:prstGeom>
          <a:noFill/>
        </p:spPr>
        <p:txBody>
          <a:bodyPr wrap="square" lIns="0" rIns="0" rtlCol="0">
            <a:spAutoFit/>
          </a:bodyPr>
          <a:lstStyle/>
          <a:p>
            <a:pPr algn="ctr">
              <a:lnSpc>
                <a:spcPct val="70000"/>
              </a:lnSpc>
            </a:pPr>
            <a:r>
              <a:rPr lang="en-US" sz="600" dirty="0">
                <a:latin typeface="+mj-lt"/>
              </a:rPr>
              <a:t>ENGAGEMENT </a:t>
            </a:r>
          </a:p>
        </p:txBody>
      </p:sp>
      <p:pic>
        <p:nvPicPr>
          <p:cNvPr id="1040" name="Picture 16">
            <a:extLst>
              <a:ext uri="{FF2B5EF4-FFF2-40B4-BE49-F238E27FC236}">
                <a16:creationId xmlns:a16="http://schemas.microsoft.com/office/drawing/2014/main" id="{09ACD274-4274-8F66-F30B-5F13C8C88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923" y="3408199"/>
            <a:ext cx="359902" cy="36282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B1E19B5C-E9FE-7D47-2C08-EB8410766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673" y="2892242"/>
            <a:ext cx="626456" cy="4372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A69F33A-C6AA-DBB0-12C4-822D25699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5663" y="3979004"/>
            <a:ext cx="1059500" cy="19489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31AC2225-C145-F104-1C1E-6A63908849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26" y="3940925"/>
            <a:ext cx="994654" cy="4169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300CB1D3-C575-83B3-BC26-A0580A485E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9607" y="1915326"/>
            <a:ext cx="1135312" cy="40690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BE7DCF90-73F1-545E-F12D-6117BF9462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1726" y="1205417"/>
            <a:ext cx="1522124" cy="2260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0B3385F-D0FE-CE58-3A0B-C53C2E1318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8568" y="1617733"/>
            <a:ext cx="1075029" cy="19089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lture Amp Customers">
            <a:extLst>
              <a:ext uri="{FF2B5EF4-FFF2-40B4-BE49-F238E27FC236}">
                <a16:creationId xmlns:a16="http://schemas.microsoft.com/office/drawing/2014/main" id="{463A1A6B-3DFA-7F50-1D1A-7CAEDA128D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414" b="30980"/>
          <a:stretch/>
        </p:blipFill>
        <p:spPr bwMode="auto">
          <a:xfrm>
            <a:off x="8154377" y="4330372"/>
            <a:ext cx="1333828" cy="20925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eakon - Insight Platforms">
            <a:extLst>
              <a:ext uri="{FF2B5EF4-FFF2-40B4-BE49-F238E27FC236}">
                <a16:creationId xmlns:a16="http://schemas.microsoft.com/office/drawing/2014/main" id="{77980387-AC7C-2AEF-191A-575FA8E1BC0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0226" b="37574"/>
          <a:stretch/>
        </p:blipFill>
        <p:spPr bwMode="auto">
          <a:xfrm>
            <a:off x="8312546" y="4714641"/>
            <a:ext cx="991245" cy="31917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3D2AD330-1698-BA88-3CED-42AE0D89068C}"/>
              </a:ext>
            </a:extLst>
          </p:cNvPr>
          <p:cNvSpPr txBox="1"/>
          <p:nvPr/>
        </p:nvSpPr>
        <p:spPr>
          <a:xfrm rot="16200000">
            <a:off x="4703261" y="1231661"/>
            <a:ext cx="1391313" cy="211203"/>
          </a:xfrm>
          <a:prstGeom prst="rect">
            <a:avLst/>
          </a:prstGeom>
          <a:noFill/>
        </p:spPr>
        <p:txBody>
          <a:bodyPr wrap="square" lIns="0" rIns="0" bIns="72000" rtlCol="0">
            <a:spAutoFit/>
          </a:bodyPr>
          <a:lstStyle/>
          <a:p>
            <a:pPr algn="ctr"/>
            <a:r>
              <a:rPr lang="en-US" sz="600" dirty="0">
                <a:latin typeface="+mj-lt"/>
              </a:rPr>
              <a:t>2</a:t>
            </a:r>
            <a:r>
              <a:rPr lang="en-US" sz="600" baseline="30000" dirty="0">
                <a:latin typeface="+mj-lt"/>
              </a:rPr>
              <a:t>nd</a:t>
            </a:r>
            <a:r>
              <a:rPr lang="en-US" sz="600" dirty="0">
                <a:latin typeface="+mj-lt"/>
              </a:rPr>
              <a:t> GENERATION – BUILT ON AI</a:t>
            </a:r>
          </a:p>
        </p:txBody>
      </p:sp>
      <p:sp>
        <p:nvSpPr>
          <p:cNvPr id="44" name="TextBox 43">
            <a:extLst>
              <a:ext uri="{FF2B5EF4-FFF2-40B4-BE49-F238E27FC236}">
                <a16:creationId xmlns:a16="http://schemas.microsoft.com/office/drawing/2014/main" id="{D2DF627E-6832-E3B2-82FB-68051E73BD22}"/>
              </a:ext>
            </a:extLst>
          </p:cNvPr>
          <p:cNvSpPr txBox="1"/>
          <p:nvPr/>
        </p:nvSpPr>
        <p:spPr>
          <a:xfrm rot="16200000">
            <a:off x="4706454" y="2866466"/>
            <a:ext cx="1391313" cy="211203"/>
          </a:xfrm>
          <a:prstGeom prst="rect">
            <a:avLst/>
          </a:prstGeom>
          <a:noFill/>
        </p:spPr>
        <p:txBody>
          <a:bodyPr wrap="square" lIns="0" rIns="0" bIns="72000" rtlCol="0">
            <a:spAutoFit/>
          </a:bodyPr>
          <a:lstStyle/>
          <a:p>
            <a:pPr algn="ctr"/>
            <a:r>
              <a:rPr lang="en-US" sz="600" dirty="0">
                <a:latin typeface="+mj-lt"/>
              </a:rPr>
              <a:t>1</a:t>
            </a:r>
            <a:r>
              <a:rPr lang="en-US" sz="600" baseline="30000" dirty="0">
                <a:latin typeface="+mj-lt"/>
              </a:rPr>
              <a:t>st</a:t>
            </a:r>
            <a:r>
              <a:rPr lang="en-US" sz="600" dirty="0">
                <a:latin typeface="+mj-lt"/>
              </a:rPr>
              <a:t> GENERATION – AI BUILT IN</a:t>
            </a:r>
          </a:p>
        </p:txBody>
      </p:sp>
      <p:sp>
        <p:nvSpPr>
          <p:cNvPr id="45" name="TextBox 44">
            <a:extLst>
              <a:ext uri="{FF2B5EF4-FFF2-40B4-BE49-F238E27FC236}">
                <a16:creationId xmlns:a16="http://schemas.microsoft.com/office/drawing/2014/main" id="{6B0C8F31-066D-FED2-B944-0F55E687FA21}"/>
              </a:ext>
            </a:extLst>
          </p:cNvPr>
          <p:cNvSpPr txBox="1"/>
          <p:nvPr/>
        </p:nvSpPr>
        <p:spPr>
          <a:xfrm rot="16200000">
            <a:off x="4706454" y="4602420"/>
            <a:ext cx="1391313" cy="211203"/>
          </a:xfrm>
          <a:prstGeom prst="rect">
            <a:avLst/>
          </a:prstGeom>
          <a:noFill/>
        </p:spPr>
        <p:txBody>
          <a:bodyPr wrap="square" lIns="0" rIns="0" bIns="72000" rtlCol="0">
            <a:spAutoFit/>
          </a:bodyPr>
          <a:lstStyle/>
          <a:p>
            <a:pPr algn="ctr"/>
            <a:r>
              <a:rPr lang="en-US" sz="600" dirty="0">
                <a:latin typeface="+mj-lt"/>
              </a:rPr>
              <a:t>EMERGING – AI ADDED ON</a:t>
            </a:r>
          </a:p>
        </p:txBody>
      </p:sp>
      <p:pic>
        <p:nvPicPr>
          <p:cNvPr id="1058" name="Picture 34" descr="Beamery - Strategy Insights | Home">
            <a:extLst>
              <a:ext uri="{FF2B5EF4-FFF2-40B4-BE49-F238E27FC236}">
                <a16:creationId xmlns:a16="http://schemas.microsoft.com/office/drawing/2014/main" id="{BAC495FE-3800-3ABD-AF0A-B8AB3A5DE9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37903" y="2222578"/>
            <a:ext cx="1225246" cy="33415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1093C12-A581-BA0D-6BC4-D6C8E4BA52C2}"/>
              </a:ext>
            </a:extLst>
          </p:cNvPr>
          <p:cNvSpPr txBox="1"/>
          <p:nvPr/>
        </p:nvSpPr>
        <p:spPr>
          <a:xfrm>
            <a:off x="6291447" y="6495069"/>
            <a:ext cx="1391313" cy="211203"/>
          </a:xfrm>
          <a:prstGeom prst="rect">
            <a:avLst/>
          </a:prstGeom>
          <a:noFill/>
        </p:spPr>
        <p:txBody>
          <a:bodyPr wrap="square" lIns="0" rIns="0" bIns="72000" rtlCol="0">
            <a:spAutoFit/>
          </a:bodyPr>
          <a:lstStyle/>
          <a:p>
            <a:pPr algn="ctr"/>
            <a:r>
              <a:rPr lang="en-US" sz="600" dirty="0">
                <a:latin typeface="+mj-lt"/>
              </a:rPr>
              <a:t>OPPORTUNISTIC</a:t>
            </a:r>
          </a:p>
        </p:txBody>
      </p:sp>
      <p:sp>
        <p:nvSpPr>
          <p:cNvPr id="47" name="Right Brace 46">
            <a:extLst>
              <a:ext uri="{FF2B5EF4-FFF2-40B4-BE49-F238E27FC236}">
                <a16:creationId xmlns:a16="http://schemas.microsoft.com/office/drawing/2014/main" id="{4F4512C2-40AA-B2BB-A5A9-A6F6B2839982}"/>
              </a:ext>
            </a:extLst>
          </p:cNvPr>
          <p:cNvSpPr/>
          <p:nvPr/>
        </p:nvSpPr>
        <p:spPr>
          <a:xfrm rot="5400000">
            <a:off x="6868918" y="5508484"/>
            <a:ext cx="227163" cy="1667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TextBox 48">
            <a:extLst>
              <a:ext uri="{FF2B5EF4-FFF2-40B4-BE49-F238E27FC236}">
                <a16:creationId xmlns:a16="http://schemas.microsoft.com/office/drawing/2014/main" id="{D52BACBA-B304-19B3-C752-7EE940C8CC9B}"/>
              </a:ext>
            </a:extLst>
          </p:cNvPr>
          <p:cNvSpPr txBox="1"/>
          <p:nvPr/>
        </p:nvSpPr>
        <p:spPr>
          <a:xfrm>
            <a:off x="8292004" y="6490960"/>
            <a:ext cx="1391313" cy="211203"/>
          </a:xfrm>
          <a:prstGeom prst="rect">
            <a:avLst/>
          </a:prstGeom>
          <a:noFill/>
        </p:spPr>
        <p:txBody>
          <a:bodyPr wrap="square" lIns="0" rIns="0" bIns="72000" rtlCol="0">
            <a:spAutoFit/>
          </a:bodyPr>
          <a:lstStyle/>
          <a:p>
            <a:pPr algn="ctr"/>
            <a:r>
              <a:rPr lang="en-US" sz="600" dirty="0">
                <a:latin typeface="+mj-lt"/>
              </a:rPr>
              <a:t>CONFORMITY</a:t>
            </a:r>
          </a:p>
        </p:txBody>
      </p:sp>
      <p:sp>
        <p:nvSpPr>
          <p:cNvPr id="50" name="Right Brace 49">
            <a:extLst>
              <a:ext uri="{FF2B5EF4-FFF2-40B4-BE49-F238E27FC236}">
                <a16:creationId xmlns:a16="http://schemas.microsoft.com/office/drawing/2014/main" id="{913BDC80-9C07-BDB4-EC5B-AE5B1F6AF440}"/>
              </a:ext>
            </a:extLst>
          </p:cNvPr>
          <p:cNvSpPr/>
          <p:nvPr/>
        </p:nvSpPr>
        <p:spPr>
          <a:xfrm rot="5400000">
            <a:off x="8907068" y="5211800"/>
            <a:ext cx="227163" cy="22512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TextBox 50">
            <a:extLst>
              <a:ext uri="{FF2B5EF4-FFF2-40B4-BE49-F238E27FC236}">
                <a16:creationId xmlns:a16="http://schemas.microsoft.com/office/drawing/2014/main" id="{EA95D010-5798-EA3E-C300-348F845B87C2}"/>
              </a:ext>
            </a:extLst>
          </p:cNvPr>
          <p:cNvSpPr txBox="1"/>
          <p:nvPr/>
        </p:nvSpPr>
        <p:spPr>
          <a:xfrm>
            <a:off x="10333505" y="6482060"/>
            <a:ext cx="1391313" cy="211203"/>
          </a:xfrm>
          <a:prstGeom prst="rect">
            <a:avLst/>
          </a:prstGeom>
          <a:noFill/>
        </p:spPr>
        <p:txBody>
          <a:bodyPr wrap="square" lIns="0" rIns="0" bIns="72000" rtlCol="0">
            <a:spAutoFit/>
          </a:bodyPr>
          <a:lstStyle/>
          <a:p>
            <a:pPr algn="ctr"/>
            <a:r>
              <a:rPr lang="en-US" sz="600" dirty="0">
                <a:latin typeface="+mj-lt"/>
              </a:rPr>
              <a:t>SELF DIRECTED</a:t>
            </a:r>
          </a:p>
        </p:txBody>
      </p:sp>
      <p:sp>
        <p:nvSpPr>
          <p:cNvPr id="52" name="Right Brace 51">
            <a:extLst>
              <a:ext uri="{FF2B5EF4-FFF2-40B4-BE49-F238E27FC236}">
                <a16:creationId xmlns:a16="http://schemas.microsoft.com/office/drawing/2014/main" id="{F30E3111-D1D1-7846-DFD7-E444AEAF8B1E}"/>
              </a:ext>
            </a:extLst>
          </p:cNvPr>
          <p:cNvSpPr/>
          <p:nvPr/>
        </p:nvSpPr>
        <p:spPr>
          <a:xfrm rot="5400000">
            <a:off x="10910976" y="5495475"/>
            <a:ext cx="227163" cy="16673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60" name="Picture 36" descr="Grow the talent you have. Find the talent you need. | SeekOut">
            <a:extLst>
              <a:ext uri="{FF2B5EF4-FFF2-40B4-BE49-F238E27FC236}">
                <a16:creationId xmlns:a16="http://schemas.microsoft.com/office/drawing/2014/main" id="{72B834AC-FDE5-AA41-8D2B-30607EC3F2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72252" y="2596668"/>
            <a:ext cx="1030770" cy="20451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403E76B3-861F-ED83-B3CF-8494E75887B5}"/>
              </a:ext>
            </a:extLst>
          </p:cNvPr>
          <p:cNvGrpSpPr/>
          <p:nvPr/>
        </p:nvGrpSpPr>
        <p:grpSpPr>
          <a:xfrm>
            <a:off x="6340803" y="3782739"/>
            <a:ext cx="1619518" cy="373988"/>
            <a:chOff x="7220806" y="3429210"/>
            <a:chExt cx="1619518" cy="373988"/>
          </a:xfrm>
        </p:grpSpPr>
        <p:pic>
          <p:nvPicPr>
            <p:cNvPr id="1038" name="Picture 14">
              <a:extLst>
                <a:ext uri="{FF2B5EF4-FFF2-40B4-BE49-F238E27FC236}">
                  <a16:creationId xmlns:a16="http://schemas.microsoft.com/office/drawing/2014/main" id="{EA49C24F-E261-F9B6-2BE4-A1B22499E3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3744" y="3429210"/>
              <a:ext cx="1406580" cy="271269"/>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461EE203-9582-F85C-8CC4-1BE41F08AB77}"/>
                </a:ext>
              </a:extLst>
            </p:cNvPr>
            <p:cNvSpPr txBox="1"/>
            <p:nvPr/>
          </p:nvSpPr>
          <p:spPr>
            <a:xfrm>
              <a:off x="7220806" y="3643412"/>
              <a:ext cx="1391313" cy="159786"/>
            </a:xfrm>
            <a:prstGeom prst="rect">
              <a:avLst/>
            </a:prstGeom>
            <a:noFill/>
          </p:spPr>
          <p:txBody>
            <a:bodyPr wrap="square" lIns="0" rIns="0" rtlCol="0">
              <a:spAutoFit/>
            </a:bodyPr>
            <a:lstStyle/>
            <a:p>
              <a:pPr algn="ctr">
                <a:lnSpc>
                  <a:spcPct val="70000"/>
                </a:lnSpc>
              </a:pPr>
              <a:r>
                <a:rPr lang="en-US" sz="600" dirty="0">
                  <a:latin typeface="+mj-lt"/>
                </a:rPr>
                <a:t>Opportunity Marketplace </a:t>
              </a:r>
            </a:p>
          </p:txBody>
        </p:sp>
      </p:grpSp>
      <p:grpSp>
        <p:nvGrpSpPr>
          <p:cNvPr id="58" name="Group 57">
            <a:extLst>
              <a:ext uri="{FF2B5EF4-FFF2-40B4-BE49-F238E27FC236}">
                <a16:creationId xmlns:a16="http://schemas.microsoft.com/office/drawing/2014/main" id="{E2280B1B-7C57-5A80-3485-1C935206B5FE}"/>
              </a:ext>
            </a:extLst>
          </p:cNvPr>
          <p:cNvGrpSpPr/>
          <p:nvPr/>
        </p:nvGrpSpPr>
        <p:grpSpPr>
          <a:xfrm>
            <a:off x="7361831" y="3225427"/>
            <a:ext cx="1391313" cy="420906"/>
            <a:chOff x="6688812" y="4122137"/>
            <a:chExt cx="1391313" cy="420906"/>
          </a:xfrm>
        </p:grpSpPr>
        <p:pic>
          <p:nvPicPr>
            <p:cNvPr id="1026" name="Picture 2">
              <a:extLst>
                <a:ext uri="{FF2B5EF4-FFF2-40B4-BE49-F238E27FC236}">
                  <a16:creationId xmlns:a16="http://schemas.microsoft.com/office/drawing/2014/main" id="{F9EF06E3-F8C4-41DB-3B48-F819D33964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45814" y="4122137"/>
              <a:ext cx="1034311" cy="32516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6188079-D660-744E-0441-6A477E99B1FF}"/>
                </a:ext>
              </a:extLst>
            </p:cNvPr>
            <p:cNvSpPr txBox="1"/>
            <p:nvPr/>
          </p:nvSpPr>
          <p:spPr>
            <a:xfrm>
              <a:off x="6688812" y="4383257"/>
              <a:ext cx="1391313" cy="159786"/>
            </a:xfrm>
            <a:prstGeom prst="rect">
              <a:avLst/>
            </a:prstGeom>
            <a:noFill/>
          </p:spPr>
          <p:txBody>
            <a:bodyPr wrap="square" lIns="0" rIns="0" rtlCol="0">
              <a:spAutoFit/>
            </a:bodyPr>
            <a:lstStyle/>
            <a:p>
              <a:pPr algn="ctr">
                <a:lnSpc>
                  <a:spcPct val="70000"/>
                </a:lnSpc>
              </a:pPr>
              <a:r>
                <a:rPr lang="en-US" sz="600" dirty="0">
                  <a:latin typeface="+mj-lt"/>
                </a:rPr>
                <a:t>Career Explorer</a:t>
              </a:r>
            </a:p>
          </p:txBody>
        </p:sp>
      </p:grpSp>
      <p:grpSp>
        <p:nvGrpSpPr>
          <p:cNvPr id="56" name="Group 55">
            <a:extLst>
              <a:ext uri="{FF2B5EF4-FFF2-40B4-BE49-F238E27FC236}">
                <a16:creationId xmlns:a16="http://schemas.microsoft.com/office/drawing/2014/main" id="{16691D20-EB6F-5425-6A41-B3333607499F}"/>
              </a:ext>
            </a:extLst>
          </p:cNvPr>
          <p:cNvGrpSpPr/>
          <p:nvPr/>
        </p:nvGrpSpPr>
        <p:grpSpPr>
          <a:xfrm>
            <a:off x="6211586" y="2981881"/>
            <a:ext cx="1439303" cy="589595"/>
            <a:chOff x="6326374" y="2544418"/>
            <a:chExt cx="1439303" cy="589595"/>
          </a:xfrm>
        </p:grpSpPr>
        <p:pic>
          <p:nvPicPr>
            <p:cNvPr id="1039" name="Picture 15">
              <a:extLst>
                <a:ext uri="{FF2B5EF4-FFF2-40B4-BE49-F238E27FC236}">
                  <a16:creationId xmlns:a16="http://schemas.microsoft.com/office/drawing/2014/main" id="{F3F3A443-B9E3-BBDE-8C32-5CC6B2ECC2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1117" y="2544418"/>
              <a:ext cx="974560" cy="51742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48BF4CED-2215-991E-0D10-E07CA182B44B}"/>
                </a:ext>
              </a:extLst>
            </p:cNvPr>
            <p:cNvSpPr txBox="1"/>
            <p:nvPr/>
          </p:nvSpPr>
          <p:spPr>
            <a:xfrm>
              <a:off x="6326374" y="2974227"/>
              <a:ext cx="1391313" cy="159786"/>
            </a:xfrm>
            <a:prstGeom prst="rect">
              <a:avLst/>
            </a:prstGeom>
            <a:noFill/>
          </p:spPr>
          <p:txBody>
            <a:bodyPr wrap="square" lIns="0" rIns="0" rtlCol="0">
              <a:spAutoFit/>
            </a:bodyPr>
            <a:lstStyle/>
            <a:p>
              <a:pPr algn="ctr">
                <a:lnSpc>
                  <a:spcPct val="70000"/>
                </a:lnSpc>
              </a:pPr>
              <a:r>
                <a:rPr lang="en-US" sz="600" dirty="0">
                  <a:latin typeface="+mj-lt"/>
                </a:rPr>
                <a:t>Career Hub</a:t>
              </a:r>
            </a:p>
          </p:txBody>
        </p:sp>
      </p:grpSp>
      <p:sp>
        <p:nvSpPr>
          <p:cNvPr id="5" name="TextBox 4">
            <a:extLst>
              <a:ext uri="{FF2B5EF4-FFF2-40B4-BE49-F238E27FC236}">
                <a16:creationId xmlns:a16="http://schemas.microsoft.com/office/drawing/2014/main" id="{E731738F-0017-31DE-CABA-2E686BA4B0B7}"/>
              </a:ext>
            </a:extLst>
          </p:cNvPr>
          <p:cNvSpPr txBox="1"/>
          <p:nvPr/>
        </p:nvSpPr>
        <p:spPr>
          <a:xfrm>
            <a:off x="1106516" y="2810182"/>
            <a:ext cx="3588617" cy="448584"/>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Artificial Intelligence is changing the game</a:t>
            </a:r>
          </a:p>
          <a:p>
            <a:pPr>
              <a:lnSpc>
                <a:spcPct val="120000"/>
              </a:lnSpc>
            </a:pPr>
            <a:endParaRPr lang="en-US" sz="1000" dirty="0">
              <a:solidFill>
                <a:schemeClr val="tx1">
                  <a:alpha val="80000"/>
                </a:schemeClr>
              </a:solidFill>
            </a:endParaRPr>
          </a:p>
        </p:txBody>
      </p:sp>
      <p:pic>
        <p:nvPicPr>
          <p:cNvPr id="7" name="Picture 2">
            <a:extLst>
              <a:ext uri="{FF2B5EF4-FFF2-40B4-BE49-F238E27FC236}">
                <a16:creationId xmlns:a16="http://schemas.microsoft.com/office/drawing/2014/main" id="{AF6A0516-9C68-F704-D278-AB48956EAF4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5824" y="4273894"/>
            <a:ext cx="816181" cy="3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41" name="Title 2">
            <a:extLst>
              <a:ext uri="{FF2B5EF4-FFF2-40B4-BE49-F238E27FC236}">
                <a16:creationId xmlns:a16="http://schemas.microsoft.com/office/drawing/2014/main" id="{A9F4ABFD-C533-54D7-4A75-2A5E29E055A1}"/>
              </a:ext>
            </a:extLst>
          </p:cNvPr>
          <p:cNvSpPr txBox="1">
            <a:spLocks/>
          </p:cNvSpPr>
          <p:nvPr/>
        </p:nvSpPr>
        <p:spPr>
          <a:xfrm>
            <a:off x="1086689" y="805506"/>
            <a:ext cx="8309102"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endParaRPr lang="en-US" b="1" dirty="0">
              <a:solidFill>
                <a:schemeClr val="accent1"/>
              </a:solidFill>
            </a:endParaRPr>
          </a:p>
        </p:txBody>
      </p:sp>
      <p:sp>
        <p:nvSpPr>
          <p:cNvPr id="18" name="Title 2">
            <a:extLst>
              <a:ext uri="{FF2B5EF4-FFF2-40B4-BE49-F238E27FC236}">
                <a16:creationId xmlns:a16="http://schemas.microsoft.com/office/drawing/2014/main" id="{146F1A48-18D9-1A8A-64F9-13FF8A2B643E}"/>
              </a:ext>
            </a:extLst>
          </p:cNvPr>
          <p:cNvSpPr txBox="1">
            <a:spLocks/>
          </p:cNvSpPr>
          <p:nvPr/>
        </p:nvSpPr>
        <p:spPr>
          <a:xfrm>
            <a:off x="1086689" y="262704"/>
            <a:ext cx="10921473"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r>
              <a:rPr lang="en-US" b="1" dirty="0"/>
              <a:t>A NEW MODEL : NET BETTER </a:t>
            </a:r>
            <a:r>
              <a:rPr lang="en-US" b="1" dirty="0">
                <a:solidFill>
                  <a:schemeClr val="accent1"/>
                </a:solidFill>
              </a:rPr>
              <a:t>OFF</a:t>
            </a:r>
            <a:endParaRPr lang="en-US" b="1" dirty="0"/>
          </a:p>
        </p:txBody>
      </p:sp>
      <p:sp>
        <p:nvSpPr>
          <p:cNvPr id="7" name="Title 2">
            <a:extLst>
              <a:ext uri="{FF2B5EF4-FFF2-40B4-BE49-F238E27FC236}">
                <a16:creationId xmlns:a16="http://schemas.microsoft.com/office/drawing/2014/main" id="{3D3F86F1-09C5-D76B-C0AE-EAA1B949FA2C}"/>
              </a:ext>
            </a:extLst>
          </p:cNvPr>
          <p:cNvSpPr txBox="1">
            <a:spLocks/>
          </p:cNvSpPr>
          <p:nvPr/>
        </p:nvSpPr>
        <p:spPr>
          <a:xfrm>
            <a:off x="1887970" y="1153015"/>
            <a:ext cx="2124180"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INDIVIDUAL NEEDS </a:t>
            </a:r>
          </a:p>
        </p:txBody>
      </p:sp>
      <p:sp>
        <p:nvSpPr>
          <p:cNvPr id="25" name="Title 2">
            <a:extLst>
              <a:ext uri="{FF2B5EF4-FFF2-40B4-BE49-F238E27FC236}">
                <a16:creationId xmlns:a16="http://schemas.microsoft.com/office/drawing/2014/main" id="{138274B4-9A92-7F9B-058E-DEEA71B8E3C4}"/>
              </a:ext>
            </a:extLst>
          </p:cNvPr>
          <p:cNvSpPr txBox="1">
            <a:spLocks/>
          </p:cNvSpPr>
          <p:nvPr/>
        </p:nvSpPr>
        <p:spPr>
          <a:xfrm>
            <a:off x="3584951" y="5467035"/>
            <a:ext cx="5921022" cy="654710"/>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IE" sz="2000" dirty="0"/>
              <a:t>SUSTAINABLE PERFORMANCE</a:t>
            </a:r>
            <a:endParaRPr lang="en-US" sz="2000" dirty="0">
              <a:solidFill>
                <a:schemeClr val="accent1"/>
              </a:solidFill>
            </a:endParaRPr>
          </a:p>
        </p:txBody>
      </p:sp>
      <p:cxnSp>
        <p:nvCxnSpPr>
          <p:cNvPr id="26" name="Straight Connector 25">
            <a:extLst>
              <a:ext uri="{FF2B5EF4-FFF2-40B4-BE49-F238E27FC236}">
                <a16:creationId xmlns:a16="http://schemas.microsoft.com/office/drawing/2014/main" id="{CEA84A65-6EC3-3174-49C7-1158CFED513D}"/>
              </a:ext>
            </a:extLst>
          </p:cNvPr>
          <p:cNvCxnSpPr/>
          <p:nvPr/>
        </p:nvCxnSpPr>
        <p:spPr>
          <a:xfrm>
            <a:off x="8466733" y="5727565"/>
            <a:ext cx="3235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3E4826-8389-7A45-8BCA-0AD1199E4454}"/>
              </a:ext>
            </a:extLst>
          </p:cNvPr>
          <p:cNvCxnSpPr/>
          <p:nvPr/>
        </p:nvCxnSpPr>
        <p:spPr>
          <a:xfrm>
            <a:off x="1440602" y="5727565"/>
            <a:ext cx="323557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FAD4CC-9D36-84E4-C4E9-FA5D07DED447}"/>
              </a:ext>
            </a:extLst>
          </p:cNvPr>
          <p:cNvPicPr>
            <a:picLocks noChangeAspect="1"/>
          </p:cNvPicPr>
          <p:nvPr/>
        </p:nvPicPr>
        <p:blipFill>
          <a:blip r:embed="rId3"/>
          <a:stretch>
            <a:fillRect/>
          </a:stretch>
        </p:blipFill>
        <p:spPr>
          <a:xfrm>
            <a:off x="1304562" y="1546509"/>
            <a:ext cx="3680210" cy="3854215"/>
          </a:xfrm>
          <a:prstGeom prst="rect">
            <a:avLst/>
          </a:prstGeom>
        </p:spPr>
      </p:pic>
      <p:sp>
        <p:nvSpPr>
          <p:cNvPr id="6" name="Title 2">
            <a:extLst>
              <a:ext uri="{FF2B5EF4-FFF2-40B4-BE49-F238E27FC236}">
                <a16:creationId xmlns:a16="http://schemas.microsoft.com/office/drawing/2014/main" id="{AAE9E28C-9B18-7106-E1D9-A25B5B11AD27}"/>
              </a:ext>
            </a:extLst>
          </p:cNvPr>
          <p:cNvSpPr txBox="1">
            <a:spLocks/>
          </p:cNvSpPr>
          <p:nvPr/>
        </p:nvSpPr>
        <p:spPr>
          <a:xfrm>
            <a:off x="4805665" y="1193817"/>
            <a:ext cx="3980723"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PROFESSIONAL NEEDS.</a:t>
            </a:r>
          </a:p>
        </p:txBody>
      </p:sp>
      <p:pic>
        <p:nvPicPr>
          <p:cNvPr id="8" name="Picture 7">
            <a:extLst>
              <a:ext uri="{FF2B5EF4-FFF2-40B4-BE49-F238E27FC236}">
                <a16:creationId xmlns:a16="http://schemas.microsoft.com/office/drawing/2014/main" id="{5D0036D4-1A0A-73FA-EFE8-8847976C93B0}"/>
              </a:ext>
            </a:extLst>
          </p:cNvPr>
          <p:cNvPicPr>
            <a:picLocks noChangeAspect="1"/>
          </p:cNvPicPr>
          <p:nvPr/>
        </p:nvPicPr>
        <p:blipFill>
          <a:blip r:embed="rId4"/>
          <a:stretch>
            <a:fillRect/>
          </a:stretch>
        </p:blipFill>
        <p:spPr>
          <a:xfrm>
            <a:off x="5332325" y="1950634"/>
            <a:ext cx="2847527" cy="2988894"/>
          </a:xfrm>
          <a:prstGeom prst="rect">
            <a:avLst/>
          </a:prstGeom>
        </p:spPr>
      </p:pic>
    </p:spTree>
    <p:extLst>
      <p:ext uri="{BB962C8B-B14F-4D97-AF65-F5344CB8AC3E}">
        <p14:creationId xmlns:p14="http://schemas.microsoft.com/office/powerpoint/2010/main" val="36807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41" name="Title 2">
            <a:extLst>
              <a:ext uri="{FF2B5EF4-FFF2-40B4-BE49-F238E27FC236}">
                <a16:creationId xmlns:a16="http://schemas.microsoft.com/office/drawing/2014/main" id="{A9F4ABFD-C533-54D7-4A75-2A5E29E055A1}"/>
              </a:ext>
            </a:extLst>
          </p:cNvPr>
          <p:cNvSpPr txBox="1">
            <a:spLocks/>
          </p:cNvSpPr>
          <p:nvPr/>
        </p:nvSpPr>
        <p:spPr>
          <a:xfrm>
            <a:off x="1086689" y="805506"/>
            <a:ext cx="8309102"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endParaRPr lang="en-US" b="1" dirty="0">
              <a:solidFill>
                <a:schemeClr val="accent1"/>
              </a:solidFill>
            </a:endParaRPr>
          </a:p>
        </p:txBody>
      </p:sp>
      <p:sp>
        <p:nvSpPr>
          <p:cNvPr id="18" name="Title 2">
            <a:extLst>
              <a:ext uri="{FF2B5EF4-FFF2-40B4-BE49-F238E27FC236}">
                <a16:creationId xmlns:a16="http://schemas.microsoft.com/office/drawing/2014/main" id="{146F1A48-18D9-1A8A-64F9-13FF8A2B643E}"/>
              </a:ext>
            </a:extLst>
          </p:cNvPr>
          <p:cNvSpPr txBox="1">
            <a:spLocks/>
          </p:cNvSpPr>
          <p:nvPr/>
        </p:nvSpPr>
        <p:spPr>
          <a:xfrm>
            <a:off x="1086689" y="262704"/>
            <a:ext cx="10921473"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r>
              <a:rPr lang="en-US" b="1" dirty="0"/>
              <a:t>A NEW MODEL : NET BETTER </a:t>
            </a:r>
            <a:r>
              <a:rPr lang="en-US" b="1" dirty="0">
                <a:solidFill>
                  <a:schemeClr val="accent1"/>
                </a:solidFill>
              </a:rPr>
              <a:t>OFF</a:t>
            </a:r>
            <a:endParaRPr lang="en-US" b="1" dirty="0"/>
          </a:p>
        </p:txBody>
      </p:sp>
      <p:sp>
        <p:nvSpPr>
          <p:cNvPr id="7" name="Title 2">
            <a:extLst>
              <a:ext uri="{FF2B5EF4-FFF2-40B4-BE49-F238E27FC236}">
                <a16:creationId xmlns:a16="http://schemas.microsoft.com/office/drawing/2014/main" id="{3D3F86F1-09C5-D76B-C0AE-EAA1B949FA2C}"/>
              </a:ext>
            </a:extLst>
          </p:cNvPr>
          <p:cNvSpPr txBox="1">
            <a:spLocks/>
          </p:cNvSpPr>
          <p:nvPr/>
        </p:nvSpPr>
        <p:spPr>
          <a:xfrm>
            <a:off x="5483372" y="1073513"/>
            <a:ext cx="2124180"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EMPLOYER ASKS.</a:t>
            </a:r>
          </a:p>
        </p:txBody>
      </p:sp>
      <p:sp>
        <p:nvSpPr>
          <p:cNvPr id="25" name="Title 2">
            <a:extLst>
              <a:ext uri="{FF2B5EF4-FFF2-40B4-BE49-F238E27FC236}">
                <a16:creationId xmlns:a16="http://schemas.microsoft.com/office/drawing/2014/main" id="{138274B4-9A92-7F9B-058E-DEEA71B8E3C4}"/>
              </a:ext>
            </a:extLst>
          </p:cNvPr>
          <p:cNvSpPr txBox="1">
            <a:spLocks/>
          </p:cNvSpPr>
          <p:nvPr/>
        </p:nvSpPr>
        <p:spPr>
          <a:xfrm>
            <a:off x="3584951" y="5467035"/>
            <a:ext cx="5921022" cy="654710"/>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IE" sz="2000" dirty="0"/>
              <a:t>SUSTAINABLE PERFORMANCE</a:t>
            </a:r>
            <a:endParaRPr lang="en-US" sz="2000" dirty="0">
              <a:solidFill>
                <a:schemeClr val="accent1"/>
              </a:solidFill>
            </a:endParaRPr>
          </a:p>
        </p:txBody>
      </p:sp>
      <p:cxnSp>
        <p:nvCxnSpPr>
          <p:cNvPr id="26" name="Straight Connector 25">
            <a:extLst>
              <a:ext uri="{FF2B5EF4-FFF2-40B4-BE49-F238E27FC236}">
                <a16:creationId xmlns:a16="http://schemas.microsoft.com/office/drawing/2014/main" id="{CEA84A65-6EC3-3174-49C7-1158CFED513D}"/>
              </a:ext>
            </a:extLst>
          </p:cNvPr>
          <p:cNvCxnSpPr/>
          <p:nvPr/>
        </p:nvCxnSpPr>
        <p:spPr>
          <a:xfrm>
            <a:off x="8466733" y="5727565"/>
            <a:ext cx="3235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3E4826-8389-7A45-8BCA-0AD1199E4454}"/>
              </a:ext>
            </a:extLst>
          </p:cNvPr>
          <p:cNvCxnSpPr/>
          <p:nvPr/>
        </p:nvCxnSpPr>
        <p:spPr>
          <a:xfrm>
            <a:off x="1440602" y="5727565"/>
            <a:ext cx="32355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AAE9E28C-9B18-7106-E1D9-A25B5B11AD27}"/>
              </a:ext>
            </a:extLst>
          </p:cNvPr>
          <p:cNvSpPr txBox="1">
            <a:spLocks/>
          </p:cNvSpPr>
          <p:nvPr/>
        </p:nvSpPr>
        <p:spPr>
          <a:xfrm>
            <a:off x="8094156" y="1057255"/>
            <a:ext cx="3980723"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ORGANISATION HEALTH</a:t>
            </a:r>
            <a:endParaRPr lang="en-US" sz="1800" dirty="0">
              <a:solidFill>
                <a:schemeClr val="accent1"/>
              </a:solidFill>
            </a:endParaRPr>
          </a:p>
        </p:txBody>
      </p:sp>
      <p:pic>
        <p:nvPicPr>
          <p:cNvPr id="4" name="Picture 3">
            <a:extLst>
              <a:ext uri="{FF2B5EF4-FFF2-40B4-BE49-F238E27FC236}">
                <a16:creationId xmlns:a16="http://schemas.microsoft.com/office/drawing/2014/main" id="{3D5200D3-4CAA-226F-0DBD-D2007A6FD5A4}"/>
              </a:ext>
            </a:extLst>
          </p:cNvPr>
          <p:cNvPicPr>
            <a:picLocks noChangeAspect="1"/>
          </p:cNvPicPr>
          <p:nvPr/>
        </p:nvPicPr>
        <p:blipFill>
          <a:blip r:embed="rId3"/>
          <a:stretch>
            <a:fillRect/>
          </a:stretch>
        </p:blipFill>
        <p:spPr>
          <a:xfrm>
            <a:off x="8211923" y="1493576"/>
            <a:ext cx="3649269" cy="3821405"/>
          </a:xfrm>
          <a:prstGeom prst="rect">
            <a:avLst/>
          </a:prstGeom>
        </p:spPr>
      </p:pic>
      <p:pic>
        <p:nvPicPr>
          <p:cNvPr id="11" name="Picture 10">
            <a:extLst>
              <a:ext uri="{FF2B5EF4-FFF2-40B4-BE49-F238E27FC236}">
                <a16:creationId xmlns:a16="http://schemas.microsoft.com/office/drawing/2014/main" id="{8B547F36-B46D-6879-265C-28BD7D0776B1}"/>
              </a:ext>
            </a:extLst>
          </p:cNvPr>
          <p:cNvPicPr>
            <a:picLocks noChangeAspect="1"/>
          </p:cNvPicPr>
          <p:nvPr/>
        </p:nvPicPr>
        <p:blipFill>
          <a:blip r:embed="rId4"/>
          <a:stretch>
            <a:fillRect/>
          </a:stretch>
        </p:blipFill>
        <p:spPr>
          <a:xfrm>
            <a:off x="5121699" y="1991516"/>
            <a:ext cx="2847526" cy="2982162"/>
          </a:xfrm>
          <a:prstGeom prst="rect">
            <a:avLst/>
          </a:prstGeom>
        </p:spPr>
      </p:pic>
    </p:spTree>
    <p:extLst>
      <p:ext uri="{BB962C8B-B14F-4D97-AF65-F5344CB8AC3E}">
        <p14:creationId xmlns:p14="http://schemas.microsoft.com/office/powerpoint/2010/main" val="19565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41" name="Title 2">
            <a:extLst>
              <a:ext uri="{FF2B5EF4-FFF2-40B4-BE49-F238E27FC236}">
                <a16:creationId xmlns:a16="http://schemas.microsoft.com/office/drawing/2014/main" id="{A9F4ABFD-C533-54D7-4A75-2A5E29E055A1}"/>
              </a:ext>
            </a:extLst>
          </p:cNvPr>
          <p:cNvSpPr txBox="1">
            <a:spLocks/>
          </p:cNvSpPr>
          <p:nvPr/>
        </p:nvSpPr>
        <p:spPr>
          <a:xfrm>
            <a:off x="1086689" y="805506"/>
            <a:ext cx="8309102"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endParaRPr lang="en-US" b="1" dirty="0">
              <a:solidFill>
                <a:schemeClr val="accent1"/>
              </a:solidFill>
            </a:endParaRPr>
          </a:p>
        </p:txBody>
      </p:sp>
      <p:sp>
        <p:nvSpPr>
          <p:cNvPr id="18" name="Title 2">
            <a:extLst>
              <a:ext uri="{FF2B5EF4-FFF2-40B4-BE49-F238E27FC236}">
                <a16:creationId xmlns:a16="http://schemas.microsoft.com/office/drawing/2014/main" id="{146F1A48-18D9-1A8A-64F9-13FF8A2B643E}"/>
              </a:ext>
            </a:extLst>
          </p:cNvPr>
          <p:cNvSpPr txBox="1">
            <a:spLocks/>
          </p:cNvSpPr>
          <p:nvPr/>
        </p:nvSpPr>
        <p:spPr>
          <a:xfrm>
            <a:off x="1086689" y="262704"/>
            <a:ext cx="10921473" cy="162161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r>
              <a:rPr lang="en-US" b="1" dirty="0"/>
              <a:t>A NEW MODEL : NET BETTER </a:t>
            </a:r>
            <a:r>
              <a:rPr lang="en-US" b="1" dirty="0">
                <a:solidFill>
                  <a:schemeClr val="accent1"/>
                </a:solidFill>
              </a:rPr>
              <a:t>OFF</a:t>
            </a:r>
            <a:endParaRPr lang="en-US" b="1" dirty="0"/>
          </a:p>
        </p:txBody>
      </p:sp>
      <p:sp>
        <p:nvSpPr>
          <p:cNvPr id="7" name="Title 2">
            <a:extLst>
              <a:ext uri="{FF2B5EF4-FFF2-40B4-BE49-F238E27FC236}">
                <a16:creationId xmlns:a16="http://schemas.microsoft.com/office/drawing/2014/main" id="{3D3F86F1-09C5-D76B-C0AE-EAA1B949FA2C}"/>
              </a:ext>
            </a:extLst>
          </p:cNvPr>
          <p:cNvSpPr txBox="1">
            <a:spLocks/>
          </p:cNvSpPr>
          <p:nvPr/>
        </p:nvSpPr>
        <p:spPr>
          <a:xfrm>
            <a:off x="1869788" y="1152329"/>
            <a:ext cx="2124180"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INDIVIDUAL NEEDS </a:t>
            </a:r>
          </a:p>
        </p:txBody>
      </p:sp>
      <p:sp>
        <p:nvSpPr>
          <p:cNvPr id="25" name="Title 2">
            <a:extLst>
              <a:ext uri="{FF2B5EF4-FFF2-40B4-BE49-F238E27FC236}">
                <a16:creationId xmlns:a16="http://schemas.microsoft.com/office/drawing/2014/main" id="{138274B4-9A92-7F9B-058E-DEEA71B8E3C4}"/>
              </a:ext>
            </a:extLst>
          </p:cNvPr>
          <p:cNvSpPr txBox="1">
            <a:spLocks/>
          </p:cNvSpPr>
          <p:nvPr/>
        </p:nvSpPr>
        <p:spPr>
          <a:xfrm>
            <a:off x="3584951" y="5467035"/>
            <a:ext cx="5921022" cy="654710"/>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IE" sz="2000" dirty="0"/>
              <a:t>SUSTAINABLE PERFORMANCE</a:t>
            </a:r>
            <a:endParaRPr lang="en-US" sz="2000" dirty="0">
              <a:solidFill>
                <a:schemeClr val="accent1"/>
              </a:solidFill>
            </a:endParaRPr>
          </a:p>
        </p:txBody>
      </p:sp>
      <p:cxnSp>
        <p:nvCxnSpPr>
          <p:cNvPr id="26" name="Straight Connector 25">
            <a:extLst>
              <a:ext uri="{FF2B5EF4-FFF2-40B4-BE49-F238E27FC236}">
                <a16:creationId xmlns:a16="http://schemas.microsoft.com/office/drawing/2014/main" id="{CEA84A65-6EC3-3174-49C7-1158CFED513D}"/>
              </a:ext>
            </a:extLst>
          </p:cNvPr>
          <p:cNvCxnSpPr/>
          <p:nvPr/>
        </p:nvCxnSpPr>
        <p:spPr>
          <a:xfrm>
            <a:off x="8466733" y="5727565"/>
            <a:ext cx="3235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3E4826-8389-7A45-8BCA-0AD1199E4454}"/>
              </a:ext>
            </a:extLst>
          </p:cNvPr>
          <p:cNvCxnSpPr/>
          <p:nvPr/>
        </p:nvCxnSpPr>
        <p:spPr>
          <a:xfrm>
            <a:off x="1440602" y="5727565"/>
            <a:ext cx="323557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FAD4CC-9D36-84E4-C4E9-FA5D07DED447}"/>
              </a:ext>
            </a:extLst>
          </p:cNvPr>
          <p:cNvPicPr>
            <a:picLocks noChangeAspect="1"/>
          </p:cNvPicPr>
          <p:nvPr/>
        </p:nvPicPr>
        <p:blipFill>
          <a:blip r:embed="rId3"/>
          <a:stretch>
            <a:fillRect/>
          </a:stretch>
        </p:blipFill>
        <p:spPr>
          <a:xfrm>
            <a:off x="1076674" y="1546508"/>
            <a:ext cx="3680210" cy="3854215"/>
          </a:xfrm>
          <a:prstGeom prst="rect">
            <a:avLst/>
          </a:prstGeom>
        </p:spPr>
      </p:pic>
      <p:sp>
        <p:nvSpPr>
          <p:cNvPr id="6" name="Title 2">
            <a:extLst>
              <a:ext uri="{FF2B5EF4-FFF2-40B4-BE49-F238E27FC236}">
                <a16:creationId xmlns:a16="http://schemas.microsoft.com/office/drawing/2014/main" id="{AAE9E28C-9B18-7106-E1D9-A25B5B11AD27}"/>
              </a:ext>
            </a:extLst>
          </p:cNvPr>
          <p:cNvSpPr txBox="1">
            <a:spLocks/>
          </p:cNvSpPr>
          <p:nvPr/>
        </p:nvSpPr>
        <p:spPr>
          <a:xfrm>
            <a:off x="3553888" y="1778549"/>
            <a:ext cx="3980723"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PROFESSIONAL </a:t>
            </a:r>
          </a:p>
          <a:p>
            <a:pPr algn="ctr"/>
            <a:r>
              <a:rPr lang="en-US" sz="1800" dirty="0"/>
              <a:t>NEEDS.</a:t>
            </a:r>
          </a:p>
        </p:txBody>
      </p:sp>
      <p:pic>
        <p:nvPicPr>
          <p:cNvPr id="8" name="Picture 7">
            <a:extLst>
              <a:ext uri="{FF2B5EF4-FFF2-40B4-BE49-F238E27FC236}">
                <a16:creationId xmlns:a16="http://schemas.microsoft.com/office/drawing/2014/main" id="{5D0036D4-1A0A-73FA-EFE8-8847976C93B0}"/>
              </a:ext>
            </a:extLst>
          </p:cNvPr>
          <p:cNvPicPr>
            <a:picLocks noChangeAspect="1"/>
          </p:cNvPicPr>
          <p:nvPr/>
        </p:nvPicPr>
        <p:blipFill>
          <a:blip r:embed="rId4"/>
          <a:stretch>
            <a:fillRect/>
          </a:stretch>
        </p:blipFill>
        <p:spPr>
          <a:xfrm>
            <a:off x="4647199" y="2436564"/>
            <a:ext cx="1890993" cy="1984872"/>
          </a:xfrm>
          <a:prstGeom prst="rect">
            <a:avLst/>
          </a:prstGeom>
        </p:spPr>
      </p:pic>
      <p:pic>
        <p:nvPicPr>
          <p:cNvPr id="3" name="Picture 2">
            <a:extLst>
              <a:ext uri="{FF2B5EF4-FFF2-40B4-BE49-F238E27FC236}">
                <a16:creationId xmlns:a16="http://schemas.microsoft.com/office/drawing/2014/main" id="{50A3AFB6-2D19-13EC-4D52-00834E656F5A}"/>
              </a:ext>
            </a:extLst>
          </p:cNvPr>
          <p:cNvPicPr>
            <a:picLocks noChangeAspect="1"/>
          </p:cNvPicPr>
          <p:nvPr/>
        </p:nvPicPr>
        <p:blipFill>
          <a:blip r:embed="rId5"/>
          <a:stretch>
            <a:fillRect/>
          </a:stretch>
        </p:blipFill>
        <p:spPr>
          <a:xfrm>
            <a:off x="8319501" y="1493576"/>
            <a:ext cx="3649269" cy="3821405"/>
          </a:xfrm>
          <a:prstGeom prst="rect">
            <a:avLst/>
          </a:prstGeom>
        </p:spPr>
      </p:pic>
      <p:pic>
        <p:nvPicPr>
          <p:cNvPr id="4" name="Picture 3">
            <a:extLst>
              <a:ext uri="{FF2B5EF4-FFF2-40B4-BE49-F238E27FC236}">
                <a16:creationId xmlns:a16="http://schemas.microsoft.com/office/drawing/2014/main" id="{6E0EBE8A-26E7-59DE-8BC7-3E8E0FC550E3}"/>
              </a:ext>
            </a:extLst>
          </p:cNvPr>
          <p:cNvPicPr>
            <a:picLocks noChangeAspect="1"/>
          </p:cNvPicPr>
          <p:nvPr/>
        </p:nvPicPr>
        <p:blipFill>
          <a:blip r:embed="rId6"/>
          <a:stretch>
            <a:fillRect/>
          </a:stretch>
        </p:blipFill>
        <p:spPr>
          <a:xfrm>
            <a:off x="6538192" y="2463714"/>
            <a:ext cx="1895262" cy="1984873"/>
          </a:xfrm>
          <a:prstGeom prst="rect">
            <a:avLst/>
          </a:prstGeom>
        </p:spPr>
      </p:pic>
      <p:sp>
        <p:nvSpPr>
          <p:cNvPr id="9" name="Title 2">
            <a:extLst>
              <a:ext uri="{FF2B5EF4-FFF2-40B4-BE49-F238E27FC236}">
                <a16:creationId xmlns:a16="http://schemas.microsoft.com/office/drawing/2014/main" id="{C9BAD54E-A560-3E5C-9A7D-F522BEE8D813}"/>
              </a:ext>
            </a:extLst>
          </p:cNvPr>
          <p:cNvSpPr txBox="1">
            <a:spLocks/>
          </p:cNvSpPr>
          <p:nvPr/>
        </p:nvSpPr>
        <p:spPr>
          <a:xfrm>
            <a:off x="5544249" y="1787194"/>
            <a:ext cx="3980723"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EMPLOYER </a:t>
            </a:r>
          </a:p>
          <a:p>
            <a:pPr algn="ctr"/>
            <a:r>
              <a:rPr lang="en-US" sz="1800" dirty="0"/>
              <a:t>ASKS.</a:t>
            </a:r>
          </a:p>
        </p:txBody>
      </p:sp>
      <p:sp>
        <p:nvSpPr>
          <p:cNvPr id="10" name="Title 2">
            <a:extLst>
              <a:ext uri="{FF2B5EF4-FFF2-40B4-BE49-F238E27FC236}">
                <a16:creationId xmlns:a16="http://schemas.microsoft.com/office/drawing/2014/main" id="{F2531F01-DEE8-0756-3719-0F1879CA7EDA}"/>
              </a:ext>
            </a:extLst>
          </p:cNvPr>
          <p:cNvSpPr txBox="1">
            <a:spLocks/>
          </p:cNvSpPr>
          <p:nvPr/>
        </p:nvSpPr>
        <p:spPr>
          <a:xfrm>
            <a:off x="8094156" y="1057255"/>
            <a:ext cx="3980723" cy="629329"/>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kern="1200" spc="-151" baseline="0">
                <a:solidFill>
                  <a:schemeClr val="tx1"/>
                </a:solidFill>
                <a:latin typeface="+mj-lt"/>
                <a:ea typeface="+mj-ea"/>
                <a:cs typeface="+mj-cs"/>
              </a:defRPr>
            </a:lvl1pPr>
          </a:lstStyle>
          <a:p>
            <a:pPr algn="ctr"/>
            <a:r>
              <a:rPr lang="en-US" sz="1800" dirty="0"/>
              <a:t>ORGANISATION HEALTH</a:t>
            </a:r>
            <a:endParaRPr lang="en-US" sz="1800" dirty="0">
              <a:solidFill>
                <a:schemeClr val="accent1"/>
              </a:solidFill>
            </a:endParaRPr>
          </a:p>
        </p:txBody>
      </p:sp>
    </p:spTree>
    <p:extLst>
      <p:ext uri="{BB962C8B-B14F-4D97-AF65-F5344CB8AC3E}">
        <p14:creationId xmlns:p14="http://schemas.microsoft.com/office/powerpoint/2010/main" val="2020455540"/>
      </p:ext>
    </p:extLst>
  </p:cSld>
  <p:clrMapOvr>
    <a:masterClrMapping/>
  </p:clrMapOvr>
</p:sld>
</file>

<file path=ppt/theme/theme1.xml><?xml version="1.0" encoding="utf-8"?>
<a:theme xmlns:a="http://schemas.openxmlformats.org/drawingml/2006/main" name="B&amp;D-Powerpoint Template_16x9">
  <a:themeElements>
    <a:clrScheme name="Custom 5">
      <a:dk1>
        <a:srgbClr val="1F1F1F"/>
      </a:dk1>
      <a:lt1>
        <a:srgbClr val="FFFFFF"/>
      </a:lt1>
      <a:dk2>
        <a:srgbClr val="202020"/>
      </a:dk2>
      <a:lt2>
        <a:srgbClr val="FFFFFF"/>
      </a:lt2>
      <a:accent1>
        <a:srgbClr val="8C6FF0"/>
      </a:accent1>
      <a:accent2>
        <a:srgbClr val="8C6FF0"/>
      </a:accent2>
      <a:accent3>
        <a:srgbClr val="C9D2FD"/>
      </a:accent3>
      <a:accent4>
        <a:srgbClr val="5E78FA"/>
      </a:accent4>
      <a:accent5>
        <a:srgbClr val="0420AB"/>
      </a:accent5>
      <a:accent6>
        <a:srgbClr val="021572"/>
      </a:accent6>
      <a:hlink>
        <a:srgbClr val="8C6FF0"/>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B&amp;D-Powerpoint Template_16x9</Template>
  <TotalTime>247356</TotalTime>
  <Words>616</Words>
  <Application>Microsoft Office PowerPoint</Application>
  <PresentationFormat>Widescreen</PresentationFormat>
  <Paragraphs>159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Montserrat Medium</vt:lpstr>
      <vt:lpstr>Montserrat-Bold</vt:lpstr>
      <vt:lpstr>Open Sans</vt:lpstr>
      <vt:lpstr>Open Sans Regular</vt:lpstr>
      <vt:lpstr>B&amp;D-Powerpoint Template_16x9</vt:lpstr>
      <vt:lpstr>PowerPoint Presentation</vt:lpstr>
      <vt:lpstr>PowerPoint Presentation</vt:lpstr>
      <vt:lpstr>PowerPoint Presentation</vt:lpstr>
      <vt:lpstr>THE PROBLEMS</vt:lpstr>
      <vt:lpstr>THE PROBLEMS</vt:lpstr>
      <vt:lpstr>THE HR SYSTEM  LANDSCAPE </vt:lpstr>
      <vt:lpstr>PowerPoint Presentation</vt:lpstr>
      <vt:lpstr>PowerPoint Presentation</vt:lpstr>
      <vt:lpstr>PowerPoint Presentation</vt:lpstr>
      <vt:lpstr>MY MID LIFE CRISIS.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Clare - Manor Royal</cp:lastModifiedBy>
  <cp:revision>378</cp:revision>
  <cp:lastPrinted>2023-03-27T10:50:11Z</cp:lastPrinted>
  <dcterms:created xsi:type="dcterms:W3CDTF">2016-11-10T06:07:03Z</dcterms:created>
  <dcterms:modified xsi:type="dcterms:W3CDTF">2023-09-27T11:01:05Z</dcterms:modified>
</cp:coreProperties>
</file>